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6" r:id="rId2"/>
    <p:sldId id="28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5" r:id="rId22"/>
    <p:sldId id="288" r:id="rId23"/>
    <p:sldId id="284" r:id="rId24"/>
    <p:sldId id="279" r:id="rId25"/>
    <p:sldId id="2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629">
          <p15:clr>
            <a:srgbClr val="A4A3A4"/>
          </p15:clr>
        </p15:guide>
        <p15:guide id="3" orient="horz" pos="1089">
          <p15:clr>
            <a:srgbClr val="A4A3A4"/>
          </p15:clr>
        </p15:guide>
        <p15:guide id="4" orient="horz" pos="1363">
          <p15:clr>
            <a:srgbClr val="A4A3A4"/>
          </p15:clr>
        </p15:guide>
        <p15:guide id="5" pos="2880">
          <p15:clr>
            <a:srgbClr val="A4A3A4"/>
          </p15:clr>
        </p15:guide>
        <p15:guide id="6" pos="2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92" autoAdjust="0"/>
  </p:normalViewPr>
  <p:slideViewPr>
    <p:cSldViewPr snapToGrid="0" showGuides="1">
      <p:cViewPr varScale="1">
        <p:scale>
          <a:sx n="106" d="100"/>
          <a:sy n="106" d="100"/>
        </p:scale>
        <p:origin x="126" y="1368"/>
      </p:cViewPr>
      <p:guideLst>
        <p:guide orient="horz" pos="2160"/>
        <p:guide orient="horz" pos="629"/>
        <p:guide orient="horz" pos="1089"/>
        <p:guide orient="horz" pos="1363"/>
        <p:guide pos="2880"/>
        <p:guide pos="246"/>
      </p:guideLst>
    </p:cSldViewPr>
  </p:slideViewPr>
  <p:notesTextViewPr>
    <p:cViewPr>
      <p:scale>
        <a:sx n="1" d="1"/>
        <a:sy n="1" d="1"/>
      </p:scale>
      <p:origin x="0" y="0"/>
    </p:cViewPr>
  </p:notesTextViewPr>
  <p:sorterViewPr>
    <p:cViewPr>
      <p:scale>
        <a:sx n="80" d="100"/>
        <a:sy n="80" d="100"/>
      </p:scale>
      <p:origin x="0" y="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4975" cy="457200"/>
          </a:xfrm>
          <a:prstGeom prst="rect">
            <a:avLst/>
          </a:prstGeom>
          <a:noFill/>
          <a:ln>
            <a:noFill/>
          </a:ln>
        </p:spPr>
        <p:txBody>
          <a:bodyPr vert="horz" lIns="90000" tIns="45000" rIns="90000" bIns="45000" compatLnSpc="1"/>
          <a:lstStyle>
            <a:lvl1pPr fontAlgn="auto">
              <a:lnSpc>
                <a:spcPct val="27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solidFill>
                  <a:srgbClr val="FFFFFF"/>
                </a:solidFill>
                <a:latin typeface="Arial" pitchFamily="18"/>
                <a:ea typeface="Arial" pitchFamily="2"/>
                <a:cs typeface="Arial" pitchFamily="2"/>
              </a:defRPr>
            </a:lvl1pPr>
          </a:lstStyle>
          <a:p>
            <a:pPr>
              <a:defRPr sz="1400"/>
            </a:pPr>
            <a:endParaRPr lang="en-AU"/>
          </a:p>
        </p:txBody>
      </p:sp>
      <p:sp>
        <p:nvSpPr>
          <p:cNvPr id="3" name="Date Placeholder 2"/>
          <p:cNvSpPr txBox="1">
            <a:spLocks noGrp="1"/>
          </p:cNvSpPr>
          <p:nvPr>
            <p:ph type="dt" sz="quarter" idx="1"/>
          </p:nvPr>
        </p:nvSpPr>
        <p:spPr>
          <a:xfrm>
            <a:off x="3881438" y="0"/>
            <a:ext cx="2976562" cy="457200"/>
          </a:xfrm>
          <a:prstGeom prst="rect">
            <a:avLst/>
          </a:prstGeom>
          <a:noFill/>
          <a:ln>
            <a:noFill/>
          </a:ln>
        </p:spPr>
        <p:txBody>
          <a:bodyPr vert="horz" lIns="90000" tIns="45000" rIns="90000" bIns="45000" compatLnSpc="1"/>
          <a:lstStyle>
            <a:lvl1pPr algn="r" fontAlgn="auto">
              <a:lnSpc>
                <a:spcPct val="27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solidFill>
                  <a:srgbClr val="FFFFFF"/>
                </a:solidFill>
                <a:latin typeface="Arial" pitchFamily="18"/>
                <a:ea typeface="Arial" pitchFamily="2"/>
                <a:cs typeface="Arial" pitchFamily="2"/>
              </a:defRPr>
            </a:lvl1pPr>
          </a:lstStyle>
          <a:p>
            <a:pPr>
              <a:defRPr sz="1400"/>
            </a:pPr>
            <a:endParaRPr lang="en-AU"/>
          </a:p>
        </p:txBody>
      </p:sp>
      <p:sp>
        <p:nvSpPr>
          <p:cNvPr id="4" name="Footer Placeholder 3"/>
          <p:cNvSpPr txBox="1">
            <a:spLocks noGrp="1"/>
          </p:cNvSpPr>
          <p:nvPr>
            <p:ph type="ftr" sz="quarter" idx="2"/>
          </p:nvPr>
        </p:nvSpPr>
        <p:spPr>
          <a:xfrm>
            <a:off x="0" y="8686800"/>
            <a:ext cx="2974975" cy="457200"/>
          </a:xfrm>
          <a:prstGeom prst="rect">
            <a:avLst/>
          </a:prstGeom>
          <a:noFill/>
          <a:ln>
            <a:noFill/>
          </a:ln>
        </p:spPr>
        <p:txBody>
          <a:bodyPr vert="horz" lIns="90000" tIns="45000" rIns="90000" bIns="45000" anchor="b" compatLnSpc="1"/>
          <a:lstStyle>
            <a:lvl1pPr fontAlgn="auto">
              <a:lnSpc>
                <a:spcPct val="27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solidFill>
                  <a:srgbClr val="FFFFFF"/>
                </a:solidFill>
                <a:latin typeface="Arial" pitchFamily="18"/>
                <a:ea typeface="Arial" pitchFamily="2"/>
                <a:cs typeface="Arial" pitchFamily="2"/>
              </a:defRPr>
            </a:lvl1pPr>
          </a:lstStyle>
          <a:p>
            <a:pPr>
              <a:defRPr sz="1400"/>
            </a:pPr>
            <a:endParaRPr lang="en-AU"/>
          </a:p>
        </p:txBody>
      </p:sp>
      <p:sp>
        <p:nvSpPr>
          <p:cNvPr id="5" name="Slide Number Placeholder 4"/>
          <p:cNvSpPr txBox="1">
            <a:spLocks noGrp="1"/>
          </p:cNvSpPr>
          <p:nvPr>
            <p:ph type="sldNum" sz="quarter" idx="3"/>
          </p:nvPr>
        </p:nvSpPr>
        <p:spPr>
          <a:xfrm>
            <a:off x="3881438" y="8686800"/>
            <a:ext cx="2976562" cy="457200"/>
          </a:xfrm>
          <a:prstGeom prst="rect">
            <a:avLst/>
          </a:prstGeom>
          <a:noFill/>
          <a:ln>
            <a:noFill/>
          </a:ln>
        </p:spPr>
        <p:txBody>
          <a:bodyPr vert="horz" lIns="90000" tIns="45000" rIns="90000" bIns="45000" anchor="b" compatLnSpc="1"/>
          <a:lstStyle>
            <a:lvl1pPr algn="r" fontAlgn="auto">
              <a:lnSpc>
                <a:spcPct val="27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solidFill>
                  <a:srgbClr val="FFFFFF"/>
                </a:solidFill>
                <a:latin typeface="Arial" pitchFamily="18"/>
                <a:ea typeface="Arial" pitchFamily="2"/>
                <a:cs typeface="Arial" pitchFamily="2"/>
              </a:defRPr>
            </a:lvl1pPr>
          </a:lstStyle>
          <a:p>
            <a:pPr>
              <a:defRPr sz="1400"/>
            </a:pPr>
            <a:fld id="{477ADE2A-2FE7-4D6D-9334-7C7C252647A3}" type="slidenum">
              <a:rPr lang="en-AU"/>
              <a:pPr>
                <a:defRPr sz="1400"/>
              </a:pPr>
              <a:t>‹#›</a:t>
            </a:fld>
            <a:endParaRPr lang="en-AU"/>
          </a:p>
        </p:txBody>
      </p:sp>
    </p:spTree>
    <p:extLst>
      <p:ext uri="{BB962C8B-B14F-4D97-AF65-F5344CB8AC3E}">
        <p14:creationId xmlns:p14="http://schemas.microsoft.com/office/powerpoint/2010/main" val="3536743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58000" cy="9144000"/>
          </a:xfrm>
          <a:prstGeom prst="rect">
            <a:avLst/>
          </a:prstGeom>
          <a:solidFill>
            <a:srgbClr val="FFFFFF"/>
          </a:solidFill>
          <a:ln>
            <a:noFill/>
            <a:prstDash val="solid"/>
          </a:ln>
        </p:spPr>
        <p:txBody>
          <a:bodyPr lIns="0" tIns="0" rIns="0" bIns="0" anchor="ctr" anchorCtr="1"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3" name="Freeform 2"/>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4" name="Freeform 3"/>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5" name="Freeform 4"/>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6" name="Freeform 5"/>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7" name="Freeform 6"/>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8" name="Freeform 7"/>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9" name="Freeform 8"/>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10" name="Freeform 9"/>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11" name="Freeform 10"/>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12" name="Freeform 11"/>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13" name="Freeform 12"/>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14" name="Freeform 13"/>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15" name="Freeform 14"/>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16" name="Freeform 15"/>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17" name="Freeform 16"/>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18" name="Freeform 17"/>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19" name="Freeform 18"/>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20" name="Freeform 19"/>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21" name="Freeform 20"/>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22" name="Freeform 21"/>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23" name="Freeform 22"/>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24" name="Freeform 23"/>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27673" name="Slide Image Placeholder 24"/>
          <p:cNvSpPr>
            <a:spLocks noGrp="1" noRot="1" noChangeAspect="1"/>
          </p:cNvSpPr>
          <p:nvPr>
            <p:ph type="sldImg" idx="2"/>
          </p:nvPr>
        </p:nvSpPr>
        <p:spPr bwMode="auto">
          <a:xfrm>
            <a:off x="0" y="-6475413"/>
            <a:ext cx="0" cy="1432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7674" name="Notes Placeholder 25"/>
          <p:cNvSpPr txBox="1">
            <a:spLocks noGrp="1"/>
          </p:cNvSpPr>
          <p:nvPr>
            <p:ph type="body" sz="quarter" idx="3"/>
          </p:nvPr>
        </p:nvSpPr>
        <p:spPr bwMode="auto">
          <a:xfrm>
            <a:off x="685800" y="4343400"/>
            <a:ext cx="54498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AU"/>
          </a:p>
        </p:txBody>
      </p:sp>
    </p:spTree>
    <p:extLst>
      <p:ext uri="{BB962C8B-B14F-4D97-AF65-F5344CB8AC3E}">
        <p14:creationId xmlns:p14="http://schemas.microsoft.com/office/powerpoint/2010/main" val="4124790110"/>
      </p:ext>
    </p:extLst>
  </p:cSld>
  <p:clrMap bg1="lt1" tx1="dk1" bg2="lt2" tx2="dk2" accent1="accent1" accent2="accent2" accent3="accent3" accent4="accent4" accent5="accent5" accent6="accent6" hlink="hlink" folHlink="folHlink"/>
  <p:notesStyle>
    <a:lvl1pPr algn="l" rtl="0" eaLnBrk="0" fontAlgn="base" hangingPunct="0">
      <a:spcBef>
        <a:spcPts val="45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n-AU" sz="1200">
        <a:solidFill>
          <a:srgbClr val="000000"/>
        </a:solidFill>
        <a:latin typeface="Times New Roman" pitchFamily="18"/>
        <a:ea typeface="Microsoft YaHei" pitchFamily="2"/>
        <a:cs typeface="Mangal" pitchFamily="2"/>
      </a:defRPr>
    </a:lvl1pPr>
    <a:lvl2pPr marL="742950" indent="-285750" algn="l" rtl="0" eaLnBrk="0" fontAlgn="base" hangingPunct="0">
      <a:spcBef>
        <a:spcPct val="30000"/>
      </a:spcBef>
      <a:spcAft>
        <a:spcPct val="0"/>
      </a:spcAft>
      <a:defRPr sz="1200" kern="1200">
        <a:solidFill>
          <a:schemeClr val="tx1"/>
        </a:solidFill>
        <a:latin typeface="+mn-lt"/>
        <a:ea typeface="Microsoft YaHei" pitchFamily="34" charset="-122"/>
        <a:cs typeface="+mn-cs"/>
      </a:defRPr>
    </a:lvl2pPr>
    <a:lvl3pPr marL="1143000" indent="-228600" algn="l" rtl="0" eaLnBrk="0" fontAlgn="base" hangingPunct="0">
      <a:spcBef>
        <a:spcPct val="30000"/>
      </a:spcBef>
      <a:spcAft>
        <a:spcPct val="0"/>
      </a:spcAft>
      <a:defRPr sz="1200" kern="1200">
        <a:solidFill>
          <a:schemeClr val="tx1"/>
        </a:solidFill>
        <a:latin typeface="+mn-lt"/>
        <a:ea typeface="Microsoft YaHei" pitchFamily="34" charset="-122"/>
        <a:cs typeface="+mn-cs"/>
      </a:defRPr>
    </a:lvl3pPr>
    <a:lvl4pPr marL="1600200" indent="-228600" algn="l" rtl="0" eaLnBrk="0" fontAlgn="base" hangingPunct="0">
      <a:spcBef>
        <a:spcPct val="30000"/>
      </a:spcBef>
      <a:spcAft>
        <a:spcPct val="0"/>
      </a:spcAft>
      <a:defRPr sz="1200" kern="1200">
        <a:solidFill>
          <a:schemeClr val="tx1"/>
        </a:solidFill>
        <a:latin typeface="+mn-lt"/>
        <a:ea typeface="Microsoft YaHei" pitchFamily="34" charset="-122"/>
        <a:cs typeface="+mn-cs"/>
      </a:defRPr>
    </a:lvl4pPr>
    <a:lvl5pPr marL="2057400" indent="-228600" algn="l" rtl="0" eaLnBrk="0" fontAlgn="base" hangingPunct="0">
      <a:spcBef>
        <a:spcPct val="30000"/>
      </a:spcBef>
      <a:spcAft>
        <a:spcPct val="0"/>
      </a:spcAft>
      <a:defRPr sz="1200" kern="1200">
        <a:solidFill>
          <a:schemeClr val="tx1"/>
        </a:solidFill>
        <a:latin typeface="+mn-lt"/>
        <a:ea typeface="Microsoft YaHei"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rocksforkids.com/R&amp;M/glendonite.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en.wikipedia.org/wiki/Oxygen_isotope_ratio_cycl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globalwarmingart.com/wiki/Image:Phanerozoic_Climate_Change_Rev_p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Anoxic_event"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rc.carleton.edu/research_education/cretaceous/climate.html" TargetMode="External"/><Relationship Id="rId5" Type="http://schemas.openxmlformats.org/officeDocument/2006/relationships/hyperlink" Target="http://cas.bellarmine.edu/tietjen/images/tropical_paradise_at_the_cretace.htm" TargetMode="External"/><Relationship Id="rId4" Type="http://schemas.openxmlformats.org/officeDocument/2006/relationships/hyperlink" Target="http://www.scotese.com/lcretcli.ht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Anoxic_event"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rc.carleton.edu/research_education/cretaceous/climate.html" TargetMode="External"/><Relationship Id="rId5" Type="http://schemas.openxmlformats.org/officeDocument/2006/relationships/hyperlink" Target="http://cas.bellarmine.edu/tietjen/images/tropical_paradise_at_the_cretace.htm" TargetMode="External"/><Relationship Id="rId4" Type="http://schemas.openxmlformats.org/officeDocument/2006/relationships/hyperlink" Target="http://www.scotese.com/lcretcli.ht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Anoxic_event"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rc.carleton.edu/research_education/cretaceous/climate.html" TargetMode="External"/><Relationship Id="rId5" Type="http://schemas.openxmlformats.org/officeDocument/2006/relationships/hyperlink" Target="http://cas.bellarmine.edu/tietjen/images/tropical_paradise_at_the_cretace.htm" TargetMode="External"/><Relationship Id="rId4" Type="http://schemas.openxmlformats.org/officeDocument/2006/relationships/hyperlink" Target="http://www.scotese.com/lcretcli.ht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Anoxic_even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rc.carleton.edu/research_education/cretaceous/climate.html" TargetMode="External"/><Relationship Id="rId5" Type="http://schemas.openxmlformats.org/officeDocument/2006/relationships/hyperlink" Target="http://cas.bellarmine.edu/tietjen/images/tropical_paradise_at_the_cretace.htm" TargetMode="External"/><Relationship Id="rId4" Type="http://schemas.openxmlformats.org/officeDocument/2006/relationships/hyperlink" Target="http://www.scotese.com/lcretcli.ht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Anoxic_event"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rc.carleton.edu/research_education/cretaceous/climate.html" TargetMode="External"/><Relationship Id="rId5" Type="http://schemas.openxmlformats.org/officeDocument/2006/relationships/hyperlink" Target="http://cas.bellarmine.edu/tietjen/images/tropical_paradise_at_the_cretace.htm" TargetMode="External"/><Relationship Id="rId4" Type="http://schemas.openxmlformats.org/officeDocument/2006/relationships/hyperlink" Target="http://www.scotese.com/lcretcli.ht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Anoxic_event"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rc.carleton.edu/research_education/cretaceous/climate.html" TargetMode="External"/><Relationship Id="rId5" Type="http://schemas.openxmlformats.org/officeDocument/2006/relationships/hyperlink" Target="http://cas.bellarmine.edu/tietjen/images/tropical_paradise_at_the_cretace.htm" TargetMode="External"/><Relationship Id="rId4" Type="http://schemas.openxmlformats.org/officeDocument/2006/relationships/hyperlink" Target="http://www.scotese.com/lcretcli.htm"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Anoxic_event"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rc.carleton.edu/research_education/cretaceous/climate.html" TargetMode="External"/><Relationship Id="rId5" Type="http://schemas.openxmlformats.org/officeDocument/2006/relationships/hyperlink" Target="http://cas.bellarmine.edu/tietjen/images/tropical_paradise_at_the_cretace.htm" TargetMode="External"/><Relationship Id="rId4" Type="http://schemas.openxmlformats.org/officeDocument/2006/relationships/hyperlink" Target="http://www.scotese.com/lcretcli.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bs.org/wgbh/evolution/change/deeptime/low_bandwidth.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pubs.usgs.gov/gip/geotime/time.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ubs.usgs.gov/gip/geotime/time.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eo.ucalgary.ca/~macrae/timescale/timescale.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ga.gov.au/education/geoscience-basics/aus-through-time.jsp"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49263">
              <a:lnSpc>
                <a:spcPct val="31000"/>
              </a:lnSpc>
              <a:buClr>
                <a:srgbClr val="000000"/>
              </a:buClr>
              <a:buSzPct val="100000"/>
              <a:buFont typeface="Times New Roman" pitchFamily="18" charset="0"/>
              <a:buNone/>
            </a:pPr>
            <a:endParaRPr lang="en-AU">
              <a:solidFill>
                <a:prstClr val="white"/>
              </a:solidFill>
              <a:latin typeface="Arial" charset="0"/>
            </a:endParaRPr>
          </a:p>
        </p:txBody>
      </p:sp>
      <p:sp>
        <p:nvSpPr>
          <p:cNvPr id="26627" name="Text Box 2"/>
          <p:cNvSpPr>
            <a:spLocks noGrp="1" noChangeArrowheads="1"/>
          </p:cNvSpPr>
          <p:nvPr>
            <p:ph type="body"/>
          </p:nvPr>
        </p:nvSpPr>
        <p:spPr>
          <a:xfrm>
            <a:off x="685800" y="4343400"/>
            <a:ext cx="5475288" cy="4114800"/>
          </a:xfrm>
          <a:noFill/>
        </p:spPr>
        <p:txBody>
          <a:bodyPr/>
          <a:lstStyle/>
          <a:p>
            <a:pPr>
              <a:lnSpc>
                <a:spcPct val="95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000">
                <a:ea typeface="Lucida Sans Unicode" pitchFamily="34" charset="0"/>
                <a:cs typeface="Lucida Sans Unicode" pitchFamily="34" charset="0"/>
              </a:rPr>
              <a:t>This slide must be displayed before talk commences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37891" name="Notes Placeholder 2"/>
          <p:cNvSpPr txBox="1">
            <a:spLocks noGrp="1"/>
          </p:cNvSpPr>
          <p:nvPr>
            <p:ph type="body" sz="quarter" idx="1"/>
          </p:nvPr>
        </p:nvSpPr>
        <p:spPr>
          <a:xfrm>
            <a:off x="685800" y="306388"/>
            <a:ext cx="5457825" cy="8729662"/>
          </a:xfrm>
        </p:spPr>
        <p:txBody>
          <a:bodyPr tIns="9000">
            <a:spAutoFit/>
          </a:bodyPr>
          <a:lstStyle/>
          <a:p>
            <a:pPr eaLnBrk="1">
              <a:lnSpc>
                <a:spcPct val="95000"/>
              </a:lnSpc>
            </a:pPr>
            <a:r>
              <a:rPr lang="en-GB" sz="1400">
                <a:latin typeface="Times New Roman" pitchFamily="18" charset="0"/>
                <a:ea typeface="Microsoft YaHei" pitchFamily="34" charset="-122"/>
                <a:cs typeface="Mangal" pitchFamily="18" charset="0"/>
              </a:rPr>
              <a:t>THIS SLIDE INTRODUCES SOME OF THE KEY EVIDENCE USED BY GEOLOGISTS TO INVESTIGATE CLIMATES THROUGH DEEP TIME</a:t>
            </a:r>
          </a:p>
          <a:p>
            <a:pPr eaLnBrk="1">
              <a:lnSpc>
                <a:spcPct val="95000"/>
              </a:lnSpc>
            </a:pPr>
            <a:r>
              <a:rPr lang="en-GB" sz="1400" b="1">
                <a:latin typeface="Times New Roman" pitchFamily="18" charset="0"/>
                <a:ea typeface="Microsoft YaHei" pitchFamily="34" charset="-122"/>
                <a:cs typeface="Mangal" pitchFamily="18" charset="0"/>
              </a:rPr>
              <a:t>EXAMPLES FROM ROCKS:</a:t>
            </a:r>
          </a:p>
          <a:p>
            <a:pPr eaLnBrk="1">
              <a:lnSpc>
                <a:spcPct val="95000"/>
              </a:lnSpc>
            </a:pPr>
            <a:r>
              <a:rPr lang="en-GB" sz="1400" b="1">
                <a:latin typeface="Times New Roman" pitchFamily="18" charset="0"/>
                <a:ea typeface="Microsoft YaHei" pitchFamily="34" charset="-122"/>
                <a:cs typeface="Mangal" pitchFamily="18" charset="0"/>
              </a:rPr>
              <a:t>Red beds</a:t>
            </a:r>
            <a:r>
              <a:rPr lang="en-GB" sz="1400">
                <a:latin typeface="Times New Roman" pitchFamily="18" charset="0"/>
                <a:ea typeface="Microsoft YaHei" pitchFamily="34" charset="-122"/>
                <a:cs typeface="Mangal" pitchFamily="18" charset="0"/>
              </a:rPr>
              <a:t>: Wide spread sedimentary rocks that have a distinctive red colour. The red colour, mainly as the iron oxide mineral haematite, can be derived from a variety of sources but can be formed (as sediments are deposited) by the dehydration of the common hydrous  iron oxides such as goethite and limonite. This process can only occur in soils where dry, well drained conditions prevail most of the time. Can be used to interpret an arid or very seasonal climate. CARE must be taken to ensure the redness has this origin and is not from secondary processes in buried rocks.</a:t>
            </a:r>
          </a:p>
          <a:p>
            <a:pPr eaLnBrk="1">
              <a:lnSpc>
                <a:spcPct val="95000"/>
              </a:lnSpc>
            </a:pPr>
            <a:r>
              <a:rPr lang="en-GB" sz="1400" b="1">
                <a:latin typeface="Times New Roman" pitchFamily="18" charset="0"/>
                <a:ea typeface="Microsoft YaHei" pitchFamily="34" charset="-122"/>
                <a:cs typeface="Mangal" pitchFamily="18" charset="0"/>
              </a:rPr>
              <a:t>Tillites:</a:t>
            </a:r>
            <a:r>
              <a:rPr lang="en-GB" sz="1400">
                <a:latin typeface="Times New Roman" pitchFamily="18" charset="0"/>
                <a:ea typeface="Microsoft YaHei" pitchFamily="34" charset="-122"/>
                <a:cs typeface="Mangal" pitchFamily="18" charset="0"/>
              </a:rPr>
              <a:t> deposits formed from deposition from melting glacial tongues and icebergs. Clearly indicates a cold climate with lots of ice around.</a:t>
            </a:r>
          </a:p>
          <a:p>
            <a:pPr eaLnBrk="1">
              <a:lnSpc>
                <a:spcPct val="95000"/>
              </a:lnSpc>
            </a:pPr>
            <a:r>
              <a:rPr lang="en-GB" sz="1400" b="1">
                <a:latin typeface="Times New Roman" pitchFamily="18" charset="0"/>
                <a:ea typeface="Microsoft YaHei" pitchFamily="34" charset="-122"/>
                <a:cs typeface="Mangal" pitchFamily="18" charset="0"/>
              </a:rPr>
              <a:t>Minerals:</a:t>
            </a:r>
            <a:r>
              <a:rPr lang="en-GB" sz="1400">
                <a:latin typeface="Times New Roman" pitchFamily="18" charset="0"/>
                <a:ea typeface="Microsoft YaHei" pitchFamily="34" charset="-122"/>
                <a:cs typeface="Mangal" pitchFamily="18" charset="0"/>
              </a:rPr>
              <a:t> Abundant feldpar in sedimentary rocks can, in conjunction with other evidence,  be used to imply an arid environment. Ikaite and Geldonite are unusual carbonate minerals that can only form at  temperatures near the freezing point of water and thus their presence in sediments is indicative of prevailing cold climate conditions. See </a:t>
            </a:r>
            <a:r>
              <a:rPr lang="en-GB" sz="1400">
                <a:solidFill>
                  <a:srgbClr val="CCCCFF"/>
                </a:solidFill>
                <a:latin typeface="Times New Roman" pitchFamily="18" charset="0"/>
                <a:ea typeface="Microsoft YaHei" pitchFamily="34" charset="-122"/>
                <a:cs typeface="Mangal" pitchFamily="18" charset="0"/>
                <a:hlinkClick r:id="rId3"/>
              </a:rPr>
              <a:t>http://www.rocksforkids.com/R&amp;M/glendonite.htm</a:t>
            </a:r>
          </a:p>
          <a:p>
            <a:pPr eaLnBrk="1">
              <a:lnSpc>
                <a:spcPct val="95000"/>
              </a:lnSpc>
            </a:pPr>
            <a:r>
              <a:rPr lang="en-GB" sz="1400" b="1">
                <a:latin typeface="Times New Roman" pitchFamily="18" charset="0"/>
                <a:ea typeface="Microsoft YaHei" pitchFamily="34" charset="-122"/>
                <a:cs typeface="Mangal" pitchFamily="18" charset="0"/>
              </a:rPr>
              <a:t>EXAMPLES FROM FOSSILS:</a:t>
            </a:r>
          </a:p>
          <a:p>
            <a:pPr eaLnBrk="1">
              <a:lnSpc>
                <a:spcPct val="95000"/>
              </a:lnSpc>
            </a:pPr>
            <a:r>
              <a:rPr lang="en-GB" sz="1400">
                <a:latin typeface="Times New Roman" pitchFamily="18" charset="0"/>
                <a:ea typeface="Microsoft YaHei" pitchFamily="34" charset="-122"/>
                <a:cs typeface="Mangal" pitchFamily="18" charset="0"/>
              </a:rPr>
              <a:t>Many animals and plants are restricted to certain climate zones and therefore their fossils are indicative of the prevailing climate.</a:t>
            </a:r>
          </a:p>
          <a:p>
            <a:pPr eaLnBrk="1">
              <a:lnSpc>
                <a:spcPct val="95000"/>
              </a:lnSpc>
            </a:pPr>
            <a:r>
              <a:rPr lang="en-GB" sz="1400" b="1">
                <a:latin typeface="Times New Roman" pitchFamily="18" charset="0"/>
                <a:ea typeface="Microsoft YaHei" pitchFamily="34" charset="-122"/>
                <a:cs typeface="Mangal" pitchFamily="18" charset="0"/>
              </a:rPr>
              <a:t>An example from Australia</a:t>
            </a:r>
            <a:r>
              <a:rPr lang="en-GB" sz="1400">
                <a:latin typeface="Times New Roman" pitchFamily="18" charset="0"/>
                <a:ea typeface="Microsoft YaHei" pitchFamily="34" charset="-122"/>
                <a:cs typeface="Mangal" pitchFamily="18" charset="0"/>
              </a:rPr>
              <a:t>: Dinosaur, mammal and plant fossils from Souther Victoria found in rocks that were 80 degrees South indicate the polar regions at 100Ma were much warmer than today.</a:t>
            </a:r>
          </a:p>
          <a:p>
            <a:pPr algn="just" eaLnBrk="1">
              <a:lnSpc>
                <a:spcPct val="95000"/>
              </a:lnSpc>
            </a:pPr>
            <a:r>
              <a:rPr lang="en-GB" sz="1400" b="1">
                <a:latin typeface="Times New Roman" pitchFamily="18" charset="0"/>
                <a:ea typeface="Microsoft YaHei" pitchFamily="34" charset="-122"/>
                <a:cs typeface="Mangal" pitchFamily="18" charset="0"/>
              </a:rPr>
              <a:t>Another Australian example: </a:t>
            </a:r>
            <a:r>
              <a:rPr lang="en-GB" sz="1400">
                <a:latin typeface="Times New Roman" pitchFamily="18" charset="0"/>
                <a:ea typeface="Microsoft YaHei" pitchFamily="34" charset="-122"/>
                <a:cs typeface="Mangal" pitchFamily="18" charset="0"/>
              </a:rPr>
              <a:t>Mammal fossils from central Australia together with other fossils indicate time about 20Ma when it was wet and humid, not dry and arid.</a:t>
            </a:r>
          </a:p>
          <a:p>
            <a:pPr eaLnBrk="1">
              <a:lnSpc>
                <a:spcPct val="95000"/>
              </a:lnSpc>
            </a:pPr>
            <a:r>
              <a:rPr lang="en-GB" sz="1400" b="1">
                <a:latin typeface="Times New Roman" pitchFamily="18" charset="0"/>
                <a:ea typeface="Microsoft YaHei" pitchFamily="34" charset="-122"/>
                <a:cs typeface="Mangal" pitchFamily="18" charset="0"/>
              </a:rPr>
              <a:t>EXAMPLES FROM ISOTOPES:</a:t>
            </a:r>
          </a:p>
          <a:p>
            <a:pPr eaLnBrk="1">
              <a:lnSpc>
                <a:spcPct val="95000"/>
              </a:lnSpc>
            </a:pPr>
            <a:r>
              <a:rPr lang="en-GB" sz="1400" b="1">
                <a:latin typeface="Times New Roman" pitchFamily="18" charset="0"/>
                <a:ea typeface="Microsoft YaHei" pitchFamily="34" charset="-122"/>
                <a:cs typeface="Mangal" pitchFamily="18" charset="0"/>
              </a:rPr>
              <a:t>Oxygen isotope fraction: </a:t>
            </a:r>
            <a:r>
              <a:rPr lang="en-GB" sz="1400">
                <a:latin typeface="Times New Roman" pitchFamily="18" charset="0"/>
                <a:ea typeface="Microsoft YaHei" pitchFamily="34" charset="-122"/>
                <a:cs typeface="Mangal" pitchFamily="18" charset="0"/>
              </a:rPr>
              <a:t>O18-O16 ratios vary through time. Seawater molecules that contain the lighter isotope, oxygen-16, evaporate at a slightly faster rate than water molecules containing the 12% heavier oxygen-18; this disparity increases at lower temperatures.[85] During periods of lower global temperatures, snow and rain from that evaporated water tends to be higher in oxygen-16, and the seawater left behind tends to be higher in oxygen-18. Marine organisms then incorporate more oxygen-18 into their skeletons and shells than they would in a warmer climate. We can also directly measure this ratio in the water molecules of ice core samples that are up to several hundreds of thousands of years old.</a:t>
            </a:r>
          </a:p>
          <a:p>
            <a:pPr eaLnBrk="1">
              <a:lnSpc>
                <a:spcPct val="95000"/>
              </a:lnSpc>
            </a:pPr>
            <a:r>
              <a:rPr lang="en-GB" sz="1400">
                <a:solidFill>
                  <a:srgbClr val="CCCCFF"/>
                </a:solidFill>
                <a:latin typeface="Times New Roman" pitchFamily="18" charset="0"/>
                <a:ea typeface="Microsoft YaHei" pitchFamily="34" charset="-122"/>
                <a:cs typeface="Mangal" pitchFamily="18" charset="0"/>
                <a:hlinkClick r:id="rId4"/>
              </a:rPr>
              <a:t>http://en.wikipedia.org/wiki/Oxygen_isotope_ratio_cycle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38915" name="Notes Placeholder 2"/>
          <p:cNvSpPr txBox="1">
            <a:spLocks noGrp="1"/>
          </p:cNvSpPr>
          <p:nvPr>
            <p:ph type="body" sz="quarter" idx="1"/>
          </p:nvPr>
        </p:nvSpPr>
        <p:spPr>
          <a:xfrm>
            <a:off x="685800" y="493713"/>
            <a:ext cx="5457825" cy="7966075"/>
          </a:xfrm>
        </p:spPr>
        <p:txBody>
          <a:bodyPr tIns="9000">
            <a:spAutoFit/>
          </a:bodyPr>
          <a:lstStyle/>
          <a:p>
            <a:pPr eaLnBrk="1">
              <a:lnSpc>
                <a:spcPct val="95000"/>
              </a:lnSpc>
            </a:pPr>
            <a:r>
              <a:rPr lang="en-GB" sz="1400">
                <a:latin typeface="Times New Roman" pitchFamily="18" charset="0"/>
                <a:ea typeface="Microsoft YaHei" pitchFamily="34" charset="-122"/>
                <a:cs typeface="Mangal" pitchFamily="18" charset="0"/>
              </a:rPr>
              <a:t>THIS SLIDE ALLOWS THE AUDIENCE TO SEE HOW CLIMATE HAS CHANGED THROUGH DEEP BUT ALSO ALLOWS US TO DISCUSS WHY THE EVIDENCE IS HARDER TO FIND AND INTERPRET THE FURTHER BACK IN TIME ONE GOES.</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r>
              <a:rPr lang="en-GB" sz="1400">
                <a:latin typeface="Times New Roman" pitchFamily="18" charset="0"/>
                <a:ea typeface="Microsoft YaHei" pitchFamily="34" charset="-122"/>
                <a:cs typeface="Mangal" pitchFamily="18" charset="0"/>
              </a:rPr>
              <a:t>Good time to talk about data resolution.</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r>
              <a:rPr lang="en-GB" sz="1400">
                <a:latin typeface="Times New Roman" pitchFamily="18" charset="0"/>
                <a:ea typeface="Microsoft YaHei" pitchFamily="34" charset="-122"/>
                <a:cs typeface="Mangal" pitchFamily="18" charset="0"/>
              </a:rPr>
              <a:t>IMAGE SOURCE: - GM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39939" name="Notes Placeholder 2"/>
          <p:cNvSpPr txBox="1">
            <a:spLocks noGrp="1"/>
          </p:cNvSpPr>
          <p:nvPr>
            <p:ph type="body" sz="quarter" idx="1"/>
          </p:nvPr>
        </p:nvSpPr>
        <p:spPr>
          <a:xfrm>
            <a:off x="685800" y="4343400"/>
            <a:ext cx="5457825" cy="4114800"/>
          </a:xfrm>
        </p:spPr>
        <p:txBody>
          <a:bodyPr tIns="9000">
            <a:spAutoFit/>
          </a:bodyPr>
          <a:lstStyle/>
          <a:p>
            <a:pPr eaLnBrk="1">
              <a:lnSpc>
                <a:spcPct val="95000"/>
              </a:lnSpc>
            </a:pPr>
            <a:r>
              <a:rPr lang="en-GB" sz="1400">
                <a:latin typeface="Times New Roman" pitchFamily="18" charset="0"/>
                <a:ea typeface="Microsoft YaHei" pitchFamily="34" charset="-122"/>
                <a:cs typeface="Mangal" pitchFamily="18" charset="0"/>
              </a:rPr>
              <a:t>THIS SLIDE FOCUSES ON THE LAST 500MY WHERE DATA RESOLUTION IS BETTER</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r>
              <a:rPr lang="en-GB" sz="1400">
                <a:latin typeface="Times New Roman" pitchFamily="18" charset="0"/>
                <a:ea typeface="Microsoft YaHei" pitchFamily="34" charset="-122"/>
                <a:cs typeface="Mangal" pitchFamily="18" charset="0"/>
              </a:rPr>
              <a:t>Also good time to mention this graph generated mostly from Oxygen Isotope ratio data</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r>
              <a:rPr lang="en-GB" sz="1400">
                <a:latin typeface="Times New Roman" pitchFamily="18" charset="0"/>
                <a:ea typeface="Microsoft YaHei" pitchFamily="34" charset="-122"/>
                <a:cs typeface="Mangal" pitchFamily="18" charset="0"/>
              </a:rPr>
              <a:t>Image from: </a:t>
            </a:r>
            <a:r>
              <a:rPr lang="en-GB" sz="1400">
                <a:solidFill>
                  <a:srgbClr val="CCCCFF"/>
                </a:solidFill>
                <a:latin typeface="Times New Roman" pitchFamily="18" charset="0"/>
                <a:ea typeface="Microsoft YaHei" pitchFamily="34" charset="-122"/>
                <a:cs typeface="Mangal" pitchFamily="18" charset="0"/>
                <a:hlinkClick r:id="rId3"/>
              </a:rPr>
              <a:t>http://www.globalwarmingart.com/wiki/Image:Phanerozoic_Climate_Change_Rev_png</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40963" name="Notes Placeholder 2"/>
          <p:cNvSpPr txBox="1">
            <a:spLocks noGrp="1"/>
          </p:cNvSpPr>
          <p:nvPr>
            <p:ph type="body" sz="quarter" idx="1"/>
          </p:nvPr>
        </p:nvSpPr>
        <p:spPr>
          <a:xfrm>
            <a:off x="685800" y="271463"/>
            <a:ext cx="5457825" cy="8439150"/>
          </a:xfrm>
        </p:spPr>
        <p:txBody>
          <a:bodyPr tIns="9000">
            <a:spAutoFit/>
          </a:bodyPr>
          <a:lstStyle/>
          <a:p>
            <a:pPr eaLnBrk="1">
              <a:lnSpc>
                <a:spcPct val="95000"/>
              </a:lnSpc>
            </a:pPr>
            <a:r>
              <a:rPr lang="en-GB" sz="1400">
                <a:latin typeface="Times New Roman" pitchFamily="18" charset="0"/>
                <a:ea typeface="Microsoft YaHei" pitchFamily="34" charset="-122"/>
                <a:cs typeface="Mangal" pitchFamily="18" charset="0"/>
              </a:rPr>
              <a:t>THIS SLIDE ALLOWS US TO TALK ABOUT A TIME WITH A SIGNIFICANTLY DIFFERENT CLIMATE</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r>
              <a:rPr lang="en-GB" sz="1400">
                <a:latin typeface="Times New Roman" pitchFamily="18" charset="0"/>
                <a:ea typeface="Microsoft YaHei" pitchFamily="34" charset="-122"/>
                <a:cs typeface="Mangal" pitchFamily="18" charset="0"/>
              </a:rPr>
              <a:t>So why was the Cretaceous climate so warm?</a:t>
            </a:r>
          </a:p>
          <a:p>
            <a:pPr eaLnBrk="1">
              <a:lnSpc>
                <a:spcPct val="95000"/>
              </a:lnSpc>
            </a:pPr>
            <a:r>
              <a:rPr lang="en-GB" sz="1400" b="1">
                <a:latin typeface="Times New Roman" pitchFamily="18" charset="0"/>
                <a:ea typeface="Microsoft YaHei" pitchFamily="34" charset="-122"/>
                <a:cs typeface="Mangal" pitchFamily="18" charset="0"/>
              </a:rPr>
              <a:t>Plate Tectonics</a:t>
            </a:r>
          </a:p>
          <a:p>
            <a:pPr eaLnBrk="1">
              <a:lnSpc>
                <a:spcPct val="95000"/>
              </a:lnSpc>
            </a:pPr>
            <a:r>
              <a:rPr lang="en-GB" sz="1400">
                <a:latin typeface="Times New Roman" pitchFamily="18" charset="0"/>
                <a:ea typeface="Microsoft YaHei" pitchFamily="34" charset="-122"/>
                <a:cs typeface="Mangal" pitchFamily="18" charset="0"/>
              </a:rPr>
              <a:t>The different land-sea configurations provide a partial explanation. In the middle Cretaceous, sea level was higher than at any other time during the past 250 million years. The greater proportion of continental surface covered by seawater resulted in reduced seasonal variations in temperature because of the lower surface albedo and greater thermal capacity of water. Seaways covering the Arctic, West Antarctica, and parts of East Antarctica also provided a means for heat transport to both poles throughout the year. With Australia against Antarctica and the Drake Passage closed, ocean surface currents sourced in the tropics reached further poleward than they do today, providing an additional moderating effect on Antarctic climate.</a:t>
            </a:r>
          </a:p>
          <a:p>
            <a:pPr eaLnBrk="1">
              <a:lnSpc>
                <a:spcPct val="95000"/>
              </a:lnSpc>
            </a:pPr>
            <a:r>
              <a:rPr lang="en-GB" sz="1400" b="1">
                <a:latin typeface="Times New Roman" pitchFamily="18" charset="0"/>
                <a:ea typeface="Microsoft YaHei" pitchFamily="34" charset="-122"/>
                <a:cs typeface="Mangal" pitchFamily="18" charset="0"/>
              </a:rPr>
              <a:t>Greenhouse gases</a:t>
            </a:r>
          </a:p>
          <a:p>
            <a:pPr eaLnBrk="1">
              <a:lnSpc>
                <a:spcPct val="95000"/>
              </a:lnSpc>
            </a:pPr>
            <a:r>
              <a:rPr lang="en-GB" sz="1400">
                <a:latin typeface="Times New Roman" pitchFamily="18" charset="0"/>
                <a:ea typeface="Microsoft YaHei" pitchFamily="34" charset="-122"/>
                <a:cs typeface="Mangal" pitchFamily="18" charset="0"/>
              </a:rPr>
              <a:t>Computer simulations of Cretaceous climate indicate that radiative warming caused by increased greenhouse gas concentrations (principally CO2) [were more important than paleogeography in explaining Cretaceous global warmth (9). Estimates of Cretaceous pCO2 generally range from four to eight times preindustrial values, and some intervals, such as the Turonian-Coniacian , may have exceeded this amount severalfold (perhaps explaining the warming spike observed for that time). Climate models have revealed, however, that although CO2-induced warming can approximate globally averaged temperatures for the Cretaceous, the models predict steeper latitudinal temperature gradients (both warmer tropics and colder poles) than geologic data seem to allow. This has led some to suggest that the oceans played a greater role in transporting heat from the tropics to the poles than they do today, particularly through sinking of dense, saline waters formed in restricted low-latitude basins.</a:t>
            </a:r>
          </a:p>
          <a:p>
            <a:pPr algn="just" eaLnBrk="1">
              <a:lnSpc>
                <a:spcPct val="95000"/>
              </a:lnSpc>
            </a:pPr>
            <a:r>
              <a:rPr lang="en-GB" sz="1400" b="1">
                <a:latin typeface="Times New Roman" pitchFamily="18" charset="0"/>
                <a:ea typeface="Microsoft YaHei" pitchFamily="34" charset="-122"/>
                <a:cs typeface="Mangal" pitchFamily="18" charset="0"/>
              </a:rPr>
              <a:t>Anoxic events:</a:t>
            </a:r>
            <a:r>
              <a:rPr lang="en-GB" sz="1400">
                <a:latin typeface="Times New Roman" pitchFamily="18" charset="0"/>
                <a:ea typeface="Microsoft YaHei" pitchFamily="34" charset="-122"/>
                <a:cs typeface="Mangal" pitchFamily="18" charset="0"/>
              </a:rPr>
              <a:t> See </a:t>
            </a:r>
            <a:r>
              <a:rPr lang="en-GB" sz="1400">
                <a:solidFill>
                  <a:srgbClr val="CCCCFF"/>
                </a:solidFill>
                <a:latin typeface="Times New Roman" pitchFamily="18" charset="0"/>
                <a:ea typeface="Microsoft YaHei" pitchFamily="34" charset="-122"/>
                <a:cs typeface="Mangal" pitchFamily="18" charset="0"/>
                <a:hlinkClick r:id="rId3"/>
              </a:rPr>
              <a:t>http://en.wikipedia.org/wiki/Anoxic_event</a:t>
            </a:r>
          </a:p>
          <a:p>
            <a:pPr algn="just" eaLnBrk="1">
              <a:lnSpc>
                <a:spcPct val="95000"/>
              </a:lnSpc>
            </a:pPr>
            <a:r>
              <a:rPr lang="en-GB" sz="1400">
                <a:latin typeface="Times New Roman" pitchFamily="18" charset="0"/>
                <a:ea typeface="Microsoft YaHei" pitchFamily="34" charset="-122"/>
                <a:cs typeface="Mangal" pitchFamily="18" charset="0"/>
              </a:rPr>
              <a:t>See: </a:t>
            </a:r>
            <a:r>
              <a:rPr lang="en-GB" sz="1400">
                <a:solidFill>
                  <a:srgbClr val="CCCCFF"/>
                </a:solidFill>
                <a:latin typeface="Times New Roman" pitchFamily="18" charset="0"/>
                <a:ea typeface="Microsoft YaHei" pitchFamily="34" charset="-122"/>
                <a:cs typeface="Mangal" pitchFamily="18" charset="0"/>
                <a:hlinkClick r:id="rId4"/>
              </a:rPr>
              <a:t>http://www.scotese.com/lcretcli.htm</a:t>
            </a:r>
          </a:p>
          <a:p>
            <a:pPr eaLnBrk="1">
              <a:lnSpc>
                <a:spcPct val="95000"/>
              </a:lnSpc>
            </a:pPr>
            <a:r>
              <a:rPr lang="en-GB" sz="1400">
                <a:latin typeface="Times New Roman" pitchFamily="18" charset="0"/>
                <a:ea typeface="Microsoft YaHei" pitchFamily="34" charset="-122"/>
                <a:cs typeface="Mangal" pitchFamily="18" charset="0"/>
              </a:rPr>
              <a:t>Also see: </a:t>
            </a:r>
            <a:r>
              <a:rPr lang="en-GB" sz="1400">
                <a:solidFill>
                  <a:srgbClr val="CCCCFF"/>
                </a:solidFill>
                <a:latin typeface="Times New Roman" pitchFamily="18" charset="0"/>
                <a:ea typeface="Microsoft YaHei" pitchFamily="34" charset="-122"/>
                <a:cs typeface="Mangal" pitchFamily="18" charset="0"/>
                <a:hlinkClick r:id="rId5"/>
              </a:rPr>
              <a:t>http://cas.bellarmine.edu/tietjen/images/tropical_paradise_at_the_cretace.htm</a:t>
            </a:r>
          </a:p>
          <a:p>
            <a:pPr eaLnBrk="1">
              <a:lnSpc>
                <a:spcPct val="95000"/>
              </a:lnSpc>
            </a:pPr>
            <a:r>
              <a:rPr lang="en-GB" sz="1400">
                <a:solidFill>
                  <a:srgbClr val="CCCCFF"/>
                </a:solidFill>
                <a:latin typeface="Times New Roman" pitchFamily="18" charset="0"/>
                <a:ea typeface="Microsoft YaHei" pitchFamily="34" charset="-122"/>
                <a:cs typeface="Mangal" pitchFamily="18" charset="0"/>
                <a:hlinkClick r:id="rId6"/>
              </a:rPr>
              <a:t>http://serc.carleton.edu/research_education/cretaceous/climate.html</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41987" name="Notes Placeholder 2"/>
          <p:cNvSpPr txBox="1">
            <a:spLocks noGrp="1"/>
          </p:cNvSpPr>
          <p:nvPr>
            <p:ph type="body" sz="quarter" idx="1"/>
          </p:nvPr>
        </p:nvSpPr>
        <p:spPr>
          <a:xfrm>
            <a:off x="685800" y="271463"/>
            <a:ext cx="5457825" cy="8439150"/>
          </a:xfrm>
        </p:spPr>
        <p:txBody>
          <a:bodyPr tIns="9000">
            <a:spAutoFit/>
          </a:bodyPr>
          <a:lstStyle/>
          <a:p>
            <a:pPr eaLnBrk="1">
              <a:lnSpc>
                <a:spcPct val="95000"/>
              </a:lnSpc>
            </a:pPr>
            <a:r>
              <a:rPr lang="en-GB" sz="1400">
                <a:latin typeface="Times New Roman" pitchFamily="18" charset="0"/>
                <a:ea typeface="Microsoft YaHei" pitchFamily="34" charset="-122"/>
                <a:cs typeface="Mangal" pitchFamily="18" charset="0"/>
              </a:rPr>
              <a:t>THIS SLIDE ALLOWS US TO TALK ABOUT A TIME WITH A SIGNIFICANTLY DIFFERENT CLIMATE</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r>
              <a:rPr lang="en-GB" sz="1400">
                <a:latin typeface="Times New Roman" pitchFamily="18" charset="0"/>
                <a:ea typeface="Microsoft YaHei" pitchFamily="34" charset="-122"/>
                <a:cs typeface="Mangal" pitchFamily="18" charset="0"/>
              </a:rPr>
              <a:t>So why was the Cretaceous climate so warm?</a:t>
            </a:r>
          </a:p>
          <a:p>
            <a:pPr eaLnBrk="1">
              <a:lnSpc>
                <a:spcPct val="95000"/>
              </a:lnSpc>
            </a:pPr>
            <a:r>
              <a:rPr lang="en-GB" sz="1400" b="1">
                <a:latin typeface="Times New Roman" pitchFamily="18" charset="0"/>
                <a:ea typeface="Microsoft YaHei" pitchFamily="34" charset="-122"/>
                <a:cs typeface="Mangal" pitchFamily="18" charset="0"/>
              </a:rPr>
              <a:t>Plate Tectonics</a:t>
            </a:r>
          </a:p>
          <a:p>
            <a:pPr eaLnBrk="1">
              <a:lnSpc>
                <a:spcPct val="95000"/>
              </a:lnSpc>
            </a:pPr>
            <a:r>
              <a:rPr lang="en-GB" sz="1400">
                <a:latin typeface="Times New Roman" pitchFamily="18" charset="0"/>
                <a:ea typeface="Microsoft YaHei" pitchFamily="34" charset="-122"/>
                <a:cs typeface="Mangal" pitchFamily="18" charset="0"/>
              </a:rPr>
              <a:t>The different land-sea configurations provide a partial explanation. In the middle Cretaceous, sea level was higher than at any other time during the past 250 million years. The greater proportion of continental surface covered by seawater resulted in reduced seasonal variations in temperature because of the lower surface albedo and greater thermal capacity of water. Seaways covering the Arctic, West Antarctica, and parts of East Antarctica also provided a means for heat transport to both poles throughout the year. With Australia against Antarctica and the Drake Passage closed, ocean surface currents sourced in the tropics reached further poleward than they do today, providing an additional moderating effect on Antarctic climate.</a:t>
            </a:r>
          </a:p>
          <a:p>
            <a:pPr eaLnBrk="1">
              <a:lnSpc>
                <a:spcPct val="95000"/>
              </a:lnSpc>
            </a:pPr>
            <a:r>
              <a:rPr lang="en-GB" sz="1400" b="1">
                <a:latin typeface="Times New Roman" pitchFamily="18" charset="0"/>
                <a:ea typeface="Microsoft YaHei" pitchFamily="34" charset="-122"/>
                <a:cs typeface="Mangal" pitchFamily="18" charset="0"/>
              </a:rPr>
              <a:t>Greenhouse gases</a:t>
            </a:r>
          </a:p>
          <a:p>
            <a:pPr eaLnBrk="1">
              <a:lnSpc>
                <a:spcPct val="95000"/>
              </a:lnSpc>
            </a:pPr>
            <a:r>
              <a:rPr lang="en-GB" sz="1400">
                <a:latin typeface="Times New Roman" pitchFamily="18" charset="0"/>
                <a:ea typeface="Microsoft YaHei" pitchFamily="34" charset="-122"/>
                <a:cs typeface="Mangal" pitchFamily="18" charset="0"/>
              </a:rPr>
              <a:t>Computer simulations of Cretaceous climate indicate that radiative warming caused by increased greenhouse gas concentrations (principally CO2) [were more important than paleogeography in explaining Cretaceous global warmth (9). Estimates of Cretaceous pCO2 generally range from four to eight times preindustrial values, and some intervals, such as the Turonian-Coniacian , may have exceeded this amount severalfold (perhaps explaining the warming spike observed for that time). Climate models have revealed, however, that although CO2-induced warming can approximate globally averaged temperatures for the Cretaceous, the models predict steeper latitudinal temperature gradients (both warmer tropics and colder poles) than geologic data seem to allow. This has led some to suggest that the oceans played a greater role in transporting heat from the tropics to the poles than they do today, particularly through sinking of dense, saline waters formed in restricted low-latitude basins.</a:t>
            </a:r>
          </a:p>
          <a:p>
            <a:pPr algn="just" eaLnBrk="1">
              <a:lnSpc>
                <a:spcPct val="95000"/>
              </a:lnSpc>
            </a:pPr>
            <a:r>
              <a:rPr lang="en-GB" sz="1400" b="1">
                <a:latin typeface="Times New Roman" pitchFamily="18" charset="0"/>
                <a:ea typeface="Microsoft YaHei" pitchFamily="34" charset="-122"/>
                <a:cs typeface="Mangal" pitchFamily="18" charset="0"/>
              </a:rPr>
              <a:t>Anoxic events:</a:t>
            </a:r>
            <a:r>
              <a:rPr lang="en-GB" sz="1400">
                <a:latin typeface="Times New Roman" pitchFamily="18" charset="0"/>
                <a:ea typeface="Microsoft YaHei" pitchFamily="34" charset="-122"/>
                <a:cs typeface="Mangal" pitchFamily="18" charset="0"/>
              </a:rPr>
              <a:t> See </a:t>
            </a:r>
            <a:r>
              <a:rPr lang="en-GB" sz="1400">
                <a:solidFill>
                  <a:srgbClr val="CCCCFF"/>
                </a:solidFill>
                <a:latin typeface="Times New Roman" pitchFamily="18" charset="0"/>
                <a:ea typeface="Microsoft YaHei" pitchFamily="34" charset="-122"/>
                <a:cs typeface="Mangal" pitchFamily="18" charset="0"/>
                <a:hlinkClick r:id="rId3"/>
              </a:rPr>
              <a:t>http://en.wikipedia.org/wiki/Anoxic_event</a:t>
            </a:r>
          </a:p>
          <a:p>
            <a:pPr algn="just" eaLnBrk="1">
              <a:lnSpc>
                <a:spcPct val="95000"/>
              </a:lnSpc>
            </a:pPr>
            <a:r>
              <a:rPr lang="en-GB" sz="1400">
                <a:latin typeface="Times New Roman" pitchFamily="18" charset="0"/>
                <a:ea typeface="Microsoft YaHei" pitchFamily="34" charset="-122"/>
                <a:cs typeface="Mangal" pitchFamily="18" charset="0"/>
              </a:rPr>
              <a:t>See: </a:t>
            </a:r>
            <a:r>
              <a:rPr lang="en-GB" sz="1400">
                <a:solidFill>
                  <a:srgbClr val="CCCCFF"/>
                </a:solidFill>
                <a:latin typeface="Times New Roman" pitchFamily="18" charset="0"/>
                <a:ea typeface="Microsoft YaHei" pitchFamily="34" charset="-122"/>
                <a:cs typeface="Mangal" pitchFamily="18" charset="0"/>
                <a:hlinkClick r:id="rId4"/>
              </a:rPr>
              <a:t>http://www.scotese.com/lcretcli.htm</a:t>
            </a:r>
          </a:p>
          <a:p>
            <a:pPr eaLnBrk="1">
              <a:lnSpc>
                <a:spcPct val="95000"/>
              </a:lnSpc>
            </a:pPr>
            <a:r>
              <a:rPr lang="en-GB" sz="1400">
                <a:latin typeface="Times New Roman" pitchFamily="18" charset="0"/>
                <a:ea typeface="Microsoft YaHei" pitchFamily="34" charset="-122"/>
                <a:cs typeface="Mangal" pitchFamily="18" charset="0"/>
              </a:rPr>
              <a:t>Also see: </a:t>
            </a:r>
            <a:r>
              <a:rPr lang="en-GB" sz="1400">
                <a:solidFill>
                  <a:srgbClr val="CCCCFF"/>
                </a:solidFill>
                <a:latin typeface="Times New Roman" pitchFamily="18" charset="0"/>
                <a:ea typeface="Microsoft YaHei" pitchFamily="34" charset="-122"/>
                <a:cs typeface="Mangal" pitchFamily="18" charset="0"/>
                <a:hlinkClick r:id="rId5"/>
              </a:rPr>
              <a:t>http://cas.bellarmine.edu/tietjen/images/tropical_paradise_at_the_cretace.htm</a:t>
            </a:r>
          </a:p>
          <a:p>
            <a:pPr eaLnBrk="1">
              <a:lnSpc>
                <a:spcPct val="95000"/>
              </a:lnSpc>
            </a:pPr>
            <a:r>
              <a:rPr lang="en-GB" sz="1400">
                <a:solidFill>
                  <a:srgbClr val="CCCCFF"/>
                </a:solidFill>
                <a:latin typeface="Times New Roman" pitchFamily="18" charset="0"/>
                <a:ea typeface="Microsoft YaHei" pitchFamily="34" charset="-122"/>
                <a:cs typeface="Mangal" pitchFamily="18" charset="0"/>
                <a:hlinkClick r:id="rId6"/>
              </a:rPr>
              <a:t>http://serc.carleton.edu/research_education/cretaceous/climate.html</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43011" name="Notes Placeholder 2"/>
          <p:cNvSpPr txBox="1">
            <a:spLocks noGrp="1"/>
          </p:cNvSpPr>
          <p:nvPr>
            <p:ph type="body" sz="quarter" idx="1"/>
          </p:nvPr>
        </p:nvSpPr>
        <p:spPr>
          <a:xfrm>
            <a:off x="685800" y="271463"/>
            <a:ext cx="5457825" cy="8439150"/>
          </a:xfrm>
        </p:spPr>
        <p:txBody>
          <a:bodyPr tIns="9000">
            <a:spAutoFit/>
          </a:bodyPr>
          <a:lstStyle/>
          <a:p>
            <a:pPr eaLnBrk="1">
              <a:lnSpc>
                <a:spcPct val="95000"/>
              </a:lnSpc>
            </a:pPr>
            <a:r>
              <a:rPr lang="en-GB" sz="1400">
                <a:latin typeface="Times New Roman" pitchFamily="18" charset="0"/>
                <a:ea typeface="Microsoft YaHei" pitchFamily="34" charset="-122"/>
                <a:cs typeface="Mangal" pitchFamily="18" charset="0"/>
              </a:rPr>
              <a:t>THIS SLIDE ALLOWS US TO TALK ABOUT A TIME WITH A SIGNIFICANTLY DIFFERENT CLIMATE</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r>
              <a:rPr lang="en-GB" sz="1400">
                <a:latin typeface="Times New Roman" pitchFamily="18" charset="0"/>
                <a:ea typeface="Microsoft YaHei" pitchFamily="34" charset="-122"/>
                <a:cs typeface="Mangal" pitchFamily="18" charset="0"/>
              </a:rPr>
              <a:t>So why was the Cretaceous climate so warm?</a:t>
            </a:r>
          </a:p>
          <a:p>
            <a:pPr eaLnBrk="1">
              <a:lnSpc>
                <a:spcPct val="95000"/>
              </a:lnSpc>
            </a:pPr>
            <a:r>
              <a:rPr lang="en-GB" sz="1400" b="1">
                <a:latin typeface="Times New Roman" pitchFamily="18" charset="0"/>
                <a:ea typeface="Microsoft YaHei" pitchFamily="34" charset="-122"/>
                <a:cs typeface="Mangal" pitchFamily="18" charset="0"/>
              </a:rPr>
              <a:t>Plate Tectonics</a:t>
            </a:r>
          </a:p>
          <a:p>
            <a:pPr eaLnBrk="1">
              <a:lnSpc>
                <a:spcPct val="95000"/>
              </a:lnSpc>
            </a:pPr>
            <a:r>
              <a:rPr lang="en-GB" sz="1400">
                <a:latin typeface="Times New Roman" pitchFamily="18" charset="0"/>
                <a:ea typeface="Microsoft YaHei" pitchFamily="34" charset="-122"/>
                <a:cs typeface="Mangal" pitchFamily="18" charset="0"/>
              </a:rPr>
              <a:t>The different land-sea configurations provide a partial explanation. In the middle Cretaceous, sea level was higher than at any other time during the past 250 million years. The greater proportion of continental surface covered by seawater resulted in reduced seasonal variations in temperature because of the lower surface albedo and greater thermal capacity of water. Seaways covering the Arctic, West Antarctica, and parts of East Antarctica also provided a means for heat transport to both poles throughout the year. With Australia against Antarctica and the Drake Passage closed, ocean surface currents sourced in the tropics reached further poleward than they do today, providing an additional moderating effect on Antarctic climate.</a:t>
            </a:r>
          </a:p>
          <a:p>
            <a:pPr eaLnBrk="1">
              <a:lnSpc>
                <a:spcPct val="95000"/>
              </a:lnSpc>
            </a:pPr>
            <a:r>
              <a:rPr lang="en-GB" sz="1400" b="1">
                <a:latin typeface="Times New Roman" pitchFamily="18" charset="0"/>
                <a:ea typeface="Microsoft YaHei" pitchFamily="34" charset="-122"/>
                <a:cs typeface="Mangal" pitchFamily="18" charset="0"/>
              </a:rPr>
              <a:t>Greenhouse gases</a:t>
            </a:r>
          </a:p>
          <a:p>
            <a:pPr eaLnBrk="1">
              <a:lnSpc>
                <a:spcPct val="95000"/>
              </a:lnSpc>
            </a:pPr>
            <a:r>
              <a:rPr lang="en-GB" sz="1400">
                <a:latin typeface="Times New Roman" pitchFamily="18" charset="0"/>
                <a:ea typeface="Microsoft YaHei" pitchFamily="34" charset="-122"/>
                <a:cs typeface="Mangal" pitchFamily="18" charset="0"/>
              </a:rPr>
              <a:t>Computer simulations of Cretaceous climate indicate that radiative warming caused by increased greenhouse gas concentrations (principally CO2) [were more important than paleogeography in explaining Cretaceous global warmth (9). Estimates of Cretaceous pCO2 generally range from four to eight times preindustrial values, and some intervals, such as the Turonian-Coniacian , may have exceeded this amount severalfold (perhaps explaining the warming spike observed for that time). Climate models have revealed, however, that although CO2-induced warming can approximate globally averaged temperatures for the Cretaceous, the models predict steeper latitudinal temperature gradients (both warmer tropics and colder poles) than geologic data seem to allow. This has led some to suggest that the oceans played a greater role in transporting heat from the tropics to the poles than they do today, particularly through sinking of dense, saline waters formed in restricted low-latitude basins.</a:t>
            </a:r>
          </a:p>
          <a:p>
            <a:pPr algn="just" eaLnBrk="1">
              <a:lnSpc>
                <a:spcPct val="95000"/>
              </a:lnSpc>
            </a:pPr>
            <a:r>
              <a:rPr lang="en-GB" sz="1400" b="1">
                <a:latin typeface="Times New Roman" pitchFamily="18" charset="0"/>
                <a:ea typeface="Microsoft YaHei" pitchFamily="34" charset="-122"/>
                <a:cs typeface="Mangal" pitchFamily="18" charset="0"/>
              </a:rPr>
              <a:t>Anoxic events:</a:t>
            </a:r>
            <a:r>
              <a:rPr lang="en-GB" sz="1400">
                <a:latin typeface="Times New Roman" pitchFamily="18" charset="0"/>
                <a:ea typeface="Microsoft YaHei" pitchFamily="34" charset="-122"/>
                <a:cs typeface="Mangal" pitchFamily="18" charset="0"/>
              </a:rPr>
              <a:t> See </a:t>
            </a:r>
            <a:r>
              <a:rPr lang="en-GB" sz="1400">
                <a:solidFill>
                  <a:srgbClr val="CCCCFF"/>
                </a:solidFill>
                <a:latin typeface="Times New Roman" pitchFamily="18" charset="0"/>
                <a:ea typeface="Microsoft YaHei" pitchFamily="34" charset="-122"/>
                <a:cs typeface="Mangal" pitchFamily="18" charset="0"/>
                <a:hlinkClick r:id="rId3"/>
              </a:rPr>
              <a:t>http://en.wikipedia.org/wiki/Anoxic_event</a:t>
            </a:r>
          </a:p>
          <a:p>
            <a:pPr algn="just" eaLnBrk="1">
              <a:lnSpc>
                <a:spcPct val="95000"/>
              </a:lnSpc>
            </a:pPr>
            <a:r>
              <a:rPr lang="en-GB" sz="1400">
                <a:latin typeface="Times New Roman" pitchFamily="18" charset="0"/>
                <a:ea typeface="Microsoft YaHei" pitchFamily="34" charset="-122"/>
                <a:cs typeface="Mangal" pitchFamily="18" charset="0"/>
              </a:rPr>
              <a:t>See: </a:t>
            </a:r>
            <a:r>
              <a:rPr lang="en-GB" sz="1400">
                <a:solidFill>
                  <a:srgbClr val="CCCCFF"/>
                </a:solidFill>
                <a:latin typeface="Times New Roman" pitchFamily="18" charset="0"/>
                <a:ea typeface="Microsoft YaHei" pitchFamily="34" charset="-122"/>
                <a:cs typeface="Mangal" pitchFamily="18" charset="0"/>
                <a:hlinkClick r:id="rId4"/>
              </a:rPr>
              <a:t>http://www.scotese.com/lcretcli.htm</a:t>
            </a:r>
          </a:p>
          <a:p>
            <a:pPr eaLnBrk="1">
              <a:lnSpc>
                <a:spcPct val="95000"/>
              </a:lnSpc>
            </a:pPr>
            <a:r>
              <a:rPr lang="en-GB" sz="1400">
                <a:latin typeface="Times New Roman" pitchFamily="18" charset="0"/>
                <a:ea typeface="Microsoft YaHei" pitchFamily="34" charset="-122"/>
                <a:cs typeface="Mangal" pitchFamily="18" charset="0"/>
              </a:rPr>
              <a:t>Also see: </a:t>
            </a:r>
            <a:r>
              <a:rPr lang="en-GB" sz="1400">
                <a:solidFill>
                  <a:srgbClr val="CCCCFF"/>
                </a:solidFill>
                <a:latin typeface="Times New Roman" pitchFamily="18" charset="0"/>
                <a:ea typeface="Microsoft YaHei" pitchFamily="34" charset="-122"/>
                <a:cs typeface="Mangal" pitchFamily="18" charset="0"/>
                <a:hlinkClick r:id="rId5"/>
              </a:rPr>
              <a:t>http://cas.bellarmine.edu/tietjen/images/tropical_paradise_at_the_cretace.htm</a:t>
            </a:r>
          </a:p>
          <a:p>
            <a:pPr eaLnBrk="1">
              <a:lnSpc>
                <a:spcPct val="95000"/>
              </a:lnSpc>
            </a:pPr>
            <a:r>
              <a:rPr lang="en-GB" sz="1400">
                <a:solidFill>
                  <a:srgbClr val="CCCCFF"/>
                </a:solidFill>
                <a:latin typeface="Times New Roman" pitchFamily="18" charset="0"/>
                <a:ea typeface="Microsoft YaHei" pitchFamily="34" charset="-122"/>
                <a:cs typeface="Mangal" pitchFamily="18" charset="0"/>
                <a:hlinkClick r:id="rId6"/>
              </a:rPr>
              <a:t>http://serc.carleton.edu/research_education/cretaceous/climate.html</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44035" name="Notes Placeholder 2"/>
          <p:cNvSpPr txBox="1">
            <a:spLocks noGrp="1"/>
          </p:cNvSpPr>
          <p:nvPr>
            <p:ph type="body" sz="quarter" idx="1"/>
          </p:nvPr>
        </p:nvSpPr>
        <p:spPr>
          <a:xfrm>
            <a:off x="685800" y="271463"/>
            <a:ext cx="5457825" cy="8439150"/>
          </a:xfrm>
        </p:spPr>
        <p:txBody>
          <a:bodyPr tIns="9000">
            <a:spAutoFit/>
          </a:bodyPr>
          <a:lstStyle/>
          <a:p>
            <a:pPr eaLnBrk="1">
              <a:lnSpc>
                <a:spcPct val="95000"/>
              </a:lnSpc>
            </a:pPr>
            <a:r>
              <a:rPr lang="en-GB" sz="1400">
                <a:latin typeface="Times New Roman" pitchFamily="18" charset="0"/>
                <a:ea typeface="Microsoft YaHei" pitchFamily="34" charset="-122"/>
                <a:cs typeface="Mangal" pitchFamily="18" charset="0"/>
              </a:rPr>
              <a:t>THIS SLIDE ALLOWS US TO TALK ABOUT A TIME WITH A SIGNIFICANTLY DIFFERENT CLIMATE</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r>
              <a:rPr lang="en-GB" sz="1400">
                <a:latin typeface="Times New Roman" pitchFamily="18" charset="0"/>
                <a:ea typeface="Microsoft YaHei" pitchFamily="34" charset="-122"/>
                <a:cs typeface="Mangal" pitchFamily="18" charset="0"/>
              </a:rPr>
              <a:t>So why was the Cretaceous climate so warm?</a:t>
            </a:r>
          </a:p>
          <a:p>
            <a:pPr eaLnBrk="1">
              <a:lnSpc>
                <a:spcPct val="95000"/>
              </a:lnSpc>
            </a:pPr>
            <a:r>
              <a:rPr lang="en-GB" sz="1400" b="1">
                <a:latin typeface="Times New Roman" pitchFamily="18" charset="0"/>
                <a:ea typeface="Microsoft YaHei" pitchFamily="34" charset="-122"/>
                <a:cs typeface="Mangal" pitchFamily="18" charset="0"/>
              </a:rPr>
              <a:t>Plate Tectonics</a:t>
            </a:r>
          </a:p>
          <a:p>
            <a:pPr eaLnBrk="1">
              <a:lnSpc>
                <a:spcPct val="95000"/>
              </a:lnSpc>
            </a:pPr>
            <a:r>
              <a:rPr lang="en-GB" sz="1400">
                <a:latin typeface="Times New Roman" pitchFamily="18" charset="0"/>
                <a:ea typeface="Microsoft YaHei" pitchFamily="34" charset="-122"/>
                <a:cs typeface="Mangal" pitchFamily="18" charset="0"/>
              </a:rPr>
              <a:t>The different land-sea configurations provide a partial explanation. In the middle Cretaceous, sea level was higher than at any other time during the past 250 million years. The greater proportion of continental surface covered by seawater resulted in reduced seasonal variations in temperature because of the lower surface albedo and greater thermal capacity of water. Seaways covering the Arctic, West Antarctica, and parts of East Antarctica also provided a means for heat transport to both poles throughout the year. With Australia against Antarctica and the Drake Passage closed, ocean surface currents sourced in the tropics reached further poleward than they do today, providing an additional moderating effect on Antarctic climate.</a:t>
            </a:r>
          </a:p>
          <a:p>
            <a:pPr eaLnBrk="1">
              <a:lnSpc>
                <a:spcPct val="95000"/>
              </a:lnSpc>
            </a:pPr>
            <a:r>
              <a:rPr lang="en-GB" sz="1400" b="1">
                <a:latin typeface="Times New Roman" pitchFamily="18" charset="0"/>
                <a:ea typeface="Microsoft YaHei" pitchFamily="34" charset="-122"/>
                <a:cs typeface="Mangal" pitchFamily="18" charset="0"/>
              </a:rPr>
              <a:t>Greenhouse gases</a:t>
            </a:r>
          </a:p>
          <a:p>
            <a:pPr eaLnBrk="1">
              <a:lnSpc>
                <a:spcPct val="95000"/>
              </a:lnSpc>
            </a:pPr>
            <a:r>
              <a:rPr lang="en-GB" sz="1400">
                <a:latin typeface="Times New Roman" pitchFamily="18" charset="0"/>
                <a:ea typeface="Microsoft YaHei" pitchFamily="34" charset="-122"/>
                <a:cs typeface="Mangal" pitchFamily="18" charset="0"/>
              </a:rPr>
              <a:t>Computer simulations of Cretaceous climate indicate that radiative warming caused by increased greenhouse gas concentrations (principally CO2) [were more important than paleogeography in explaining Cretaceous global warmth (9). Estimates of Cretaceous pCO2 generally range from four to eight times preindustrial values, and some intervals, such as the Turonian-Coniacian , may have exceeded this amount severalfold (perhaps explaining the warming spike observed for that time). Climate models have revealed, however, that although CO2-induced warming can approximate globally averaged temperatures for the Cretaceous, the models predict steeper latitudinal temperature gradients (both warmer tropics and colder poles) than geologic data seem to allow. This has led some to suggest that the oceans played a greater role in transporting heat from the tropics to the poles than they do today, particularly through sinking of dense, saline waters formed in restricted low-latitude basins.</a:t>
            </a:r>
          </a:p>
          <a:p>
            <a:pPr algn="just" eaLnBrk="1">
              <a:lnSpc>
                <a:spcPct val="95000"/>
              </a:lnSpc>
            </a:pPr>
            <a:r>
              <a:rPr lang="en-GB" sz="1400" b="1">
                <a:latin typeface="Times New Roman" pitchFamily="18" charset="0"/>
                <a:ea typeface="Microsoft YaHei" pitchFamily="34" charset="-122"/>
                <a:cs typeface="Mangal" pitchFamily="18" charset="0"/>
              </a:rPr>
              <a:t>Anoxic events:</a:t>
            </a:r>
            <a:r>
              <a:rPr lang="en-GB" sz="1400">
                <a:latin typeface="Times New Roman" pitchFamily="18" charset="0"/>
                <a:ea typeface="Microsoft YaHei" pitchFamily="34" charset="-122"/>
                <a:cs typeface="Mangal" pitchFamily="18" charset="0"/>
              </a:rPr>
              <a:t> See </a:t>
            </a:r>
            <a:r>
              <a:rPr lang="en-GB" sz="1400">
                <a:solidFill>
                  <a:srgbClr val="CCCCFF"/>
                </a:solidFill>
                <a:latin typeface="Times New Roman" pitchFamily="18" charset="0"/>
                <a:ea typeface="Microsoft YaHei" pitchFamily="34" charset="-122"/>
                <a:cs typeface="Mangal" pitchFamily="18" charset="0"/>
                <a:hlinkClick r:id="rId3"/>
              </a:rPr>
              <a:t>http://en.wikipedia.org/wiki/Anoxic_event</a:t>
            </a:r>
          </a:p>
          <a:p>
            <a:pPr algn="just" eaLnBrk="1">
              <a:lnSpc>
                <a:spcPct val="95000"/>
              </a:lnSpc>
            </a:pPr>
            <a:r>
              <a:rPr lang="en-GB" sz="1400">
                <a:latin typeface="Times New Roman" pitchFamily="18" charset="0"/>
                <a:ea typeface="Microsoft YaHei" pitchFamily="34" charset="-122"/>
                <a:cs typeface="Mangal" pitchFamily="18" charset="0"/>
              </a:rPr>
              <a:t>See: </a:t>
            </a:r>
            <a:r>
              <a:rPr lang="en-GB" sz="1400">
                <a:solidFill>
                  <a:srgbClr val="CCCCFF"/>
                </a:solidFill>
                <a:latin typeface="Times New Roman" pitchFamily="18" charset="0"/>
                <a:ea typeface="Microsoft YaHei" pitchFamily="34" charset="-122"/>
                <a:cs typeface="Mangal" pitchFamily="18" charset="0"/>
                <a:hlinkClick r:id="rId4"/>
              </a:rPr>
              <a:t>http://www.scotese.com/lcretcli.htm</a:t>
            </a:r>
          </a:p>
          <a:p>
            <a:pPr eaLnBrk="1">
              <a:lnSpc>
                <a:spcPct val="95000"/>
              </a:lnSpc>
            </a:pPr>
            <a:r>
              <a:rPr lang="en-GB" sz="1400">
                <a:latin typeface="Times New Roman" pitchFamily="18" charset="0"/>
                <a:ea typeface="Microsoft YaHei" pitchFamily="34" charset="-122"/>
                <a:cs typeface="Mangal" pitchFamily="18" charset="0"/>
              </a:rPr>
              <a:t>Also see: </a:t>
            </a:r>
            <a:r>
              <a:rPr lang="en-GB" sz="1400">
                <a:solidFill>
                  <a:srgbClr val="CCCCFF"/>
                </a:solidFill>
                <a:latin typeface="Times New Roman" pitchFamily="18" charset="0"/>
                <a:ea typeface="Microsoft YaHei" pitchFamily="34" charset="-122"/>
                <a:cs typeface="Mangal" pitchFamily="18" charset="0"/>
                <a:hlinkClick r:id="rId5"/>
              </a:rPr>
              <a:t>http://cas.bellarmine.edu/tietjen/images/tropical_paradise_at_the_cretace.htm</a:t>
            </a:r>
          </a:p>
          <a:p>
            <a:pPr eaLnBrk="1">
              <a:lnSpc>
                <a:spcPct val="95000"/>
              </a:lnSpc>
            </a:pPr>
            <a:r>
              <a:rPr lang="en-GB" sz="1400">
                <a:solidFill>
                  <a:srgbClr val="CCCCFF"/>
                </a:solidFill>
                <a:latin typeface="Times New Roman" pitchFamily="18" charset="0"/>
                <a:ea typeface="Microsoft YaHei" pitchFamily="34" charset="-122"/>
                <a:cs typeface="Mangal" pitchFamily="18" charset="0"/>
                <a:hlinkClick r:id="rId6"/>
              </a:rPr>
              <a:t>http://serc.carleton.edu/research_education/cretaceous/climate.html</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45059" name="Notes Placeholder 2"/>
          <p:cNvSpPr txBox="1">
            <a:spLocks noGrp="1"/>
          </p:cNvSpPr>
          <p:nvPr>
            <p:ph type="body" sz="quarter" idx="1"/>
          </p:nvPr>
        </p:nvSpPr>
        <p:spPr>
          <a:xfrm>
            <a:off x="685800" y="271463"/>
            <a:ext cx="5457825" cy="8439150"/>
          </a:xfrm>
        </p:spPr>
        <p:txBody>
          <a:bodyPr tIns="9000">
            <a:spAutoFit/>
          </a:bodyPr>
          <a:lstStyle/>
          <a:p>
            <a:pPr eaLnBrk="1">
              <a:lnSpc>
                <a:spcPct val="95000"/>
              </a:lnSpc>
            </a:pPr>
            <a:r>
              <a:rPr lang="en-GB" sz="1400">
                <a:latin typeface="Times New Roman" pitchFamily="18" charset="0"/>
                <a:ea typeface="Microsoft YaHei" pitchFamily="34" charset="-122"/>
                <a:cs typeface="Mangal" pitchFamily="18" charset="0"/>
              </a:rPr>
              <a:t>THIS SLIDE ALLOWS US TO TALK ABOUT A TIME WITH A SIGNIFICANTLY DIFFERENT CLIMATE</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r>
              <a:rPr lang="en-GB" sz="1400">
                <a:latin typeface="Times New Roman" pitchFamily="18" charset="0"/>
                <a:ea typeface="Microsoft YaHei" pitchFamily="34" charset="-122"/>
                <a:cs typeface="Mangal" pitchFamily="18" charset="0"/>
              </a:rPr>
              <a:t>So why was the Cretaceous climate so warm?</a:t>
            </a:r>
          </a:p>
          <a:p>
            <a:pPr eaLnBrk="1">
              <a:lnSpc>
                <a:spcPct val="95000"/>
              </a:lnSpc>
            </a:pPr>
            <a:r>
              <a:rPr lang="en-GB" sz="1400" b="1">
                <a:latin typeface="Times New Roman" pitchFamily="18" charset="0"/>
                <a:ea typeface="Microsoft YaHei" pitchFamily="34" charset="-122"/>
                <a:cs typeface="Mangal" pitchFamily="18" charset="0"/>
              </a:rPr>
              <a:t>Plate Tectonics</a:t>
            </a:r>
          </a:p>
          <a:p>
            <a:pPr eaLnBrk="1">
              <a:lnSpc>
                <a:spcPct val="95000"/>
              </a:lnSpc>
            </a:pPr>
            <a:r>
              <a:rPr lang="en-GB" sz="1400">
                <a:latin typeface="Times New Roman" pitchFamily="18" charset="0"/>
                <a:ea typeface="Microsoft YaHei" pitchFamily="34" charset="-122"/>
                <a:cs typeface="Mangal" pitchFamily="18" charset="0"/>
              </a:rPr>
              <a:t>The different land-sea configurations provide a partial explanation. In the middle Cretaceous, sea level was higher than at any other time during the past 250 million years. The greater proportion of continental surface covered by seawater resulted in reduced seasonal variations in temperature because of the lower surface albedo and greater thermal capacity of water. Seaways covering the Arctic, West Antarctica, and parts of East Antarctica also provided a means for heat transport to both poles throughout the year. With Australia against Antarctica and the Drake Passage closed, ocean surface currents sourced in the tropics reached further poleward than they do today, providing an additional moderating effect on Antarctic climate.</a:t>
            </a:r>
          </a:p>
          <a:p>
            <a:pPr eaLnBrk="1">
              <a:lnSpc>
                <a:spcPct val="95000"/>
              </a:lnSpc>
            </a:pPr>
            <a:r>
              <a:rPr lang="en-GB" sz="1400" b="1">
                <a:latin typeface="Times New Roman" pitchFamily="18" charset="0"/>
                <a:ea typeface="Microsoft YaHei" pitchFamily="34" charset="-122"/>
                <a:cs typeface="Mangal" pitchFamily="18" charset="0"/>
              </a:rPr>
              <a:t>Greenhouse gases</a:t>
            </a:r>
          </a:p>
          <a:p>
            <a:pPr eaLnBrk="1">
              <a:lnSpc>
                <a:spcPct val="95000"/>
              </a:lnSpc>
            </a:pPr>
            <a:r>
              <a:rPr lang="en-GB" sz="1400">
                <a:latin typeface="Times New Roman" pitchFamily="18" charset="0"/>
                <a:ea typeface="Microsoft YaHei" pitchFamily="34" charset="-122"/>
                <a:cs typeface="Mangal" pitchFamily="18" charset="0"/>
              </a:rPr>
              <a:t>Computer simulations of Cretaceous climate indicate that radiative warming caused by increased greenhouse gas concentrations (principally CO2) [were more important than paleogeography in explaining Cretaceous global warmth (9). Estimates of Cretaceous pCO2 generally range from four to eight times preindustrial values, and some intervals, such as the Turonian-Coniacian , may have exceeded this amount severalfold (perhaps explaining the warming spike observed for that time). Climate models have revealed, however, that although CO2-induced warming can approximate globally averaged temperatures for the Cretaceous, the models predict steeper latitudinal temperature gradients (both warmer tropics and colder poles) than geologic data seem to allow. This has led some to suggest that the oceans played a greater role in transporting heat from the tropics to the poles than they do today, particularly through sinking of dense, saline waters formed in restricted low-latitude basins.</a:t>
            </a:r>
          </a:p>
          <a:p>
            <a:pPr algn="just" eaLnBrk="1">
              <a:lnSpc>
                <a:spcPct val="95000"/>
              </a:lnSpc>
            </a:pPr>
            <a:r>
              <a:rPr lang="en-GB" sz="1400" b="1">
                <a:latin typeface="Times New Roman" pitchFamily="18" charset="0"/>
                <a:ea typeface="Microsoft YaHei" pitchFamily="34" charset="-122"/>
                <a:cs typeface="Mangal" pitchFamily="18" charset="0"/>
              </a:rPr>
              <a:t>Anoxic events:</a:t>
            </a:r>
            <a:r>
              <a:rPr lang="en-GB" sz="1400">
                <a:latin typeface="Times New Roman" pitchFamily="18" charset="0"/>
                <a:ea typeface="Microsoft YaHei" pitchFamily="34" charset="-122"/>
                <a:cs typeface="Mangal" pitchFamily="18" charset="0"/>
              </a:rPr>
              <a:t> See </a:t>
            </a:r>
            <a:r>
              <a:rPr lang="en-GB" sz="1400">
                <a:solidFill>
                  <a:srgbClr val="CCCCFF"/>
                </a:solidFill>
                <a:latin typeface="Times New Roman" pitchFamily="18" charset="0"/>
                <a:ea typeface="Microsoft YaHei" pitchFamily="34" charset="-122"/>
                <a:cs typeface="Mangal" pitchFamily="18" charset="0"/>
                <a:hlinkClick r:id="rId3"/>
              </a:rPr>
              <a:t>http://en.wikipedia.org/wiki/Anoxic_event</a:t>
            </a:r>
          </a:p>
          <a:p>
            <a:pPr algn="just" eaLnBrk="1">
              <a:lnSpc>
                <a:spcPct val="95000"/>
              </a:lnSpc>
            </a:pPr>
            <a:r>
              <a:rPr lang="en-GB" sz="1400">
                <a:latin typeface="Times New Roman" pitchFamily="18" charset="0"/>
                <a:ea typeface="Microsoft YaHei" pitchFamily="34" charset="-122"/>
                <a:cs typeface="Mangal" pitchFamily="18" charset="0"/>
              </a:rPr>
              <a:t>See: </a:t>
            </a:r>
            <a:r>
              <a:rPr lang="en-GB" sz="1400">
                <a:solidFill>
                  <a:srgbClr val="CCCCFF"/>
                </a:solidFill>
                <a:latin typeface="Times New Roman" pitchFamily="18" charset="0"/>
                <a:ea typeface="Microsoft YaHei" pitchFamily="34" charset="-122"/>
                <a:cs typeface="Mangal" pitchFamily="18" charset="0"/>
                <a:hlinkClick r:id="rId4"/>
              </a:rPr>
              <a:t>http://www.scotese.com/lcretcli.htm</a:t>
            </a:r>
          </a:p>
          <a:p>
            <a:pPr eaLnBrk="1">
              <a:lnSpc>
                <a:spcPct val="95000"/>
              </a:lnSpc>
            </a:pPr>
            <a:r>
              <a:rPr lang="en-GB" sz="1400">
                <a:latin typeface="Times New Roman" pitchFamily="18" charset="0"/>
                <a:ea typeface="Microsoft YaHei" pitchFamily="34" charset="-122"/>
                <a:cs typeface="Mangal" pitchFamily="18" charset="0"/>
              </a:rPr>
              <a:t>Also see: </a:t>
            </a:r>
            <a:r>
              <a:rPr lang="en-GB" sz="1400">
                <a:solidFill>
                  <a:srgbClr val="CCCCFF"/>
                </a:solidFill>
                <a:latin typeface="Times New Roman" pitchFamily="18" charset="0"/>
                <a:ea typeface="Microsoft YaHei" pitchFamily="34" charset="-122"/>
                <a:cs typeface="Mangal" pitchFamily="18" charset="0"/>
                <a:hlinkClick r:id="rId5"/>
              </a:rPr>
              <a:t>http://cas.bellarmine.edu/tietjen/images/tropical_paradise_at_the_cretace.htm</a:t>
            </a:r>
          </a:p>
          <a:p>
            <a:pPr eaLnBrk="1">
              <a:lnSpc>
                <a:spcPct val="95000"/>
              </a:lnSpc>
            </a:pPr>
            <a:r>
              <a:rPr lang="en-GB" sz="1400">
                <a:solidFill>
                  <a:srgbClr val="CCCCFF"/>
                </a:solidFill>
                <a:latin typeface="Times New Roman" pitchFamily="18" charset="0"/>
                <a:ea typeface="Microsoft YaHei" pitchFamily="34" charset="-122"/>
                <a:cs typeface="Mangal" pitchFamily="18" charset="0"/>
                <a:hlinkClick r:id="rId6"/>
              </a:rPr>
              <a:t>http://serc.carleton.edu/research_education/cretaceous/climate.html</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46083" name="Notes Placeholder 2"/>
          <p:cNvSpPr txBox="1">
            <a:spLocks noGrp="1"/>
          </p:cNvSpPr>
          <p:nvPr>
            <p:ph type="body" sz="quarter" idx="1"/>
          </p:nvPr>
        </p:nvSpPr>
        <p:spPr>
          <a:xfrm>
            <a:off x="685800" y="271463"/>
            <a:ext cx="5457825" cy="8439150"/>
          </a:xfrm>
        </p:spPr>
        <p:txBody>
          <a:bodyPr tIns="9000">
            <a:spAutoFit/>
          </a:bodyPr>
          <a:lstStyle/>
          <a:p>
            <a:pPr eaLnBrk="1">
              <a:lnSpc>
                <a:spcPct val="95000"/>
              </a:lnSpc>
            </a:pPr>
            <a:r>
              <a:rPr lang="en-GB" sz="1400">
                <a:latin typeface="Times New Roman" pitchFamily="18" charset="0"/>
                <a:ea typeface="Microsoft YaHei" pitchFamily="34" charset="-122"/>
                <a:cs typeface="Mangal" pitchFamily="18" charset="0"/>
              </a:rPr>
              <a:t>THIS SLIDE ALLOWS US TO TALK ABOUT A TIME WITH A SIGNIFICANTLY DIFFERENT CLIMATE</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r>
              <a:rPr lang="en-GB" sz="1400">
                <a:latin typeface="Times New Roman" pitchFamily="18" charset="0"/>
                <a:ea typeface="Microsoft YaHei" pitchFamily="34" charset="-122"/>
                <a:cs typeface="Mangal" pitchFamily="18" charset="0"/>
              </a:rPr>
              <a:t>So why was the Cretaceous climate so warm?</a:t>
            </a:r>
          </a:p>
          <a:p>
            <a:pPr eaLnBrk="1">
              <a:lnSpc>
                <a:spcPct val="95000"/>
              </a:lnSpc>
            </a:pPr>
            <a:r>
              <a:rPr lang="en-GB" sz="1400" b="1">
                <a:latin typeface="Times New Roman" pitchFamily="18" charset="0"/>
                <a:ea typeface="Microsoft YaHei" pitchFamily="34" charset="-122"/>
                <a:cs typeface="Mangal" pitchFamily="18" charset="0"/>
              </a:rPr>
              <a:t>Plate Tectonics</a:t>
            </a:r>
          </a:p>
          <a:p>
            <a:pPr eaLnBrk="1">
              <a:lnSpc>
                <a:spcPct val="95000"/>
              </a:lnSpc>
            </a:pPr>
            <a:r>
              <a:rPr lang="en-GB" sz="1400">
                <a:latin typeface="Times New Roman" pitchFamily="18" charset="0"/>
                <a:ea typeface="Microsoft YaHei" pitchFamily="34" charset="-122"/>
                <a:cs typeface="Mangal" pitchFamily="18" charset="0"/>
              </a:rPr>
              <a:t>The different land-sea configurations provide a partial explanation. In the middle Cretaceous, sea level was higher than at any other time during the past 250 million years. The greater proportion of continental surface covered by seawater resulted in reduced seasonal variations in temperature because of the lower surface albedo and greater thermal capacity of water. Seaways covering the Arctic, West Antarctica, and parts of East Antarctica also provided a means for heat transport to both poles throughout the year. With Australia against Antarctica and the Drake Passage closed, ocean surface currents sourced in the tropics reached further poleward than they do today, providing an additional moderating effect on Antarctic climate.</a:t>
            </a:r>
          </a:p>
          <a:p>
            <a:pPr eaLnBrk="1">
              <a:lnSpc>
                <a:spcPct val="95000"/>
              </a:lnSpc>
            </a:pPr>
            <a:r>
              <a:rPr lang="en-GB" sz="1400" b="1">
                <a:latin typeface="Times New Roman" pitchFamily="18" charset="0"/>
                <a:ea typeface="Microsoft YaHei" pitchFamily="34" charset="-122"/>
                <a:cs typeface="Mangal" pitchFamily="18" charset="0"/>
              </a:rPr>
              <a:t>Greenhouse gases</a:t>
            </a:r>
          </a:p>
          <a:p>
            <a:pPr eaLnBrk="1">
              <a:lnSpc>
                <a:spcPct val="95000"/>
              </a:lnSpc>
            </a:pPr>
            <a:r>
              <a:rPr lang="en-GB" sz="1400">
                <a:latin typeface="Times New Roman" pitchFamily="18" charset="0"/>
                <a:ea typeface="Microsoft YaHei" pitchFamily="34" charset="-122"/>
                <a:cs typeface="Mangal" pitchFamily="18" charset="0"/>
              </a:rPr>
              <a:t>Computer simulations of Cretaceous climate indicate that radiative warming caused by increased greenhouse gas concentrations (principally CO2) [were more important than paleogeography in explaining Cretaceous global warmth (9). Estimates of Cretaceous pCO2 generally range from four to eight times preindustrial values, and some intervals, such as the Turonian-Coniacian , may have exceeded this amount severalfold (perhaps explaining the warming spike observed for that time). Climate models have revealed, however, that although CO2-induced warming can approximate globally averaged temperatures for the Cretaceous, the models predict steeper latitudinal temperature gradients (both warmer tropics and colder poles) than geologic data seem to allow. This has led some to suggest that the oceans played a greater role in transporting heat from the tropics to the poles than they do today, particularly through sinking of dense, saline waters formed in restricted low-latitude basins.</a:t>
            </a:r>
          </a:p>
          <a:p>
            <a:pPr algn="just" eaLnBrk="1">
              <a:lnSpc>
                <a:spcPct val="95000"/>
              </a:lnSpc>
            </a:pPr>
            <a:r>
              <a:rPr lang="en-GB" sz="1400" b="1">
                <a:latin typeface="Times New Roman" pitchFamily="18" charset="0"/>
                <a:ea typeface="Microsoft YaHei" pitchFamily="34" charset="-122"/>
                <a:cs typeface="Mangal" pitchFamily="18" charset="0"/>
              </a:rPr>
              <a:t>Anoxic events:</a:t>
            </a:r>
            <a:r>
              <a:rPr lang="en-GB" sz="1400">
                <a:latin typeface="Times New Roman" pitchFamily="18" charset="0"/>
                <a:ea typeface="Microsoft YaHei" pitchFamily="34" charset="-122"/>
                <a:cs typeface="Mangal" pitchFamily="18" charset="0"/>
              </a:rPr>
              <a:t> See </a:t>
            </a:r>
            <a:r>
              <a:rPr lang="en-GB" sz="1400">
                <a:solidFill>
                  <a:srgbClr val="CCCCFF"/>
                </a:solidFill>
                <a:latin typeface="Times New Roman" pitchFamily="18" charset="0"/>
                <a:ea typeface="Microsoft YaHei" pitchFamily="34" charset="-122"/>
                <a:cs typeface="Mangal" pitchFamily="18" charset="0"/>
                <a:hlinkClick r:id="rId3"/>
              </a:rPr>
              <a:t>http://en.wikipedia.org/wiki/Anoxic_event</a:t>
            </a:r>
          </a:p>
          <a:p>
            <a:pPr algn="just" eaLnBrk="1">
              <a:lnSpc>
                <a:spcPct val="95000"/>
              </a:lnSpc>
            </a:pPr>
            <a:r>
              <a:rPr lang="en-GB" sz="1400">
                <a:latin typeface="Times New Roman" pitchFamily="18" charset="0"/>
                <a:ea typeface="Microsoft YaHei" pitchFamily="34" charset="-122"/>
                <a:cs typeface="Mangal" pitchFamily="18" charset="0"/>
              </a:rPr>
              <a:t>See: </a:t>
            </a:r>
            <a:r>
              <a:rPr lang="en-GB" sz="1400">
                <a:solidFill>
                  <a:srgbClr val="CCCCFF"/>
                </a:solidFill>
                <a:latin typeface="Times New Roman" pitchFamily="18" charset="0"/>
                <a:ea typeface="Microsoft YaHei" pitchFamily="34" charset="-122"/>
                <a:cs typeface="Mangal" pitchFamily="18" charset="0"/>
                <a:hlinkClick r:id="rId4"/>
              </a:rPr>
              <a:t>http://www.scotese.com/lcretcli.htm</a:t>
            </a:r>
          </a:p>
          <a:p>
            <a:pPr eaLnBrk="1">
              <a:lnSpc>
                <a:spcPct val="95000"/>
              </a:lnSpc>
            </a:pPr>
            <a:r>
              <a:rPr lang="en-GB" sz="1400">
                <a:latin typeface="Times New Roman" pitchFamily="18" charset="0"/>
                <a:ea typeface="Microsoft YaHei" pitchFamily="34" charset="-122"/>
                <a:cs typeface="Mangal" pitchFamily="18" charset="0"/>
              </a:rPr>
              <a:t>Also see: </a:t>
            </a:r>
            <a:r>
              <a:rPr lang="en-GB" sz="1400">
                <a:solidFill>
                  <a:srgbClr val="CCCCFF"/>
                </a:solidFill>
                <a:latin typeface="Times New Roman" pitchFamily="18" charset="0"/>
                <a:ea typeface="Microsoft YaHei" pitchFamily="34" charset="-122"/>
                <a:cs typeface="Mangal" pitchFamily="18" charset="0"/>
                <a:hlinkClick r:id="rId5"/>
              </a:rPr>
              <a:t>http://cas.bellarmine.edu/tietjen/images/tropical_paradise_at_the_cretace.htm</a:t>
            </a:r>
          </a:p>
          <a:p>
            <a:pPr eaLnBrk="1">
              <a:lnSpc>
                <a:spcPct val="95000"/>
              </a:lnSpc>
            </a:pPr>
            <a:r>
              <a:rPr lang="en-GB" sz="1400">
                <a:solidFill>
                  <a:srgbClr val="CCCCFF"/>
                </a:solidFill>
                <a:latin typeface="Times New Roman" pitchFamily="18" charset="0"/>
                <a:ea typeface="Microsoft YaHei" pitchFamily="34" charset="-122"/>
                <a:cs typeface="Mangal" pitchFamily="18" charset="0"/>
                <a:hlinkClick r:id="rId6"/>
              </a:rPr>
              <a:t>http://serc.carleton.edu/research_education/cretaceous/climate.html</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47107" name="Notes Placeholder 2"/>
          <p:cNvSpPr txBox="1">
            <a:spLocks noGrp="1"/>
          </p:cNvSpPr>
          <p:nvPr>
            <p:ph type="body" sz="quarter" idx="1"/>
          </p:nvPr>
        </p:nvSpPr>
        <p:spPr>
          <a:xfrm>
            <a:off x="685800" y="271463"/>
            <a:ext cx="5457825" cy="8439150"/>
          </a:xfrm>
        </p:spPr>
        <p:txBody>
          <a:bodyPr tIns="9000">
            <a:spAutoFit/>
          </a:bodyPr>
          <a:lstStyle/>
          <a:p>
            <a:pPr eaLnBrk="1">
              <a:lnSpc>
                <a:spcPct val="95000"/>
              </a:lnSpc>
            </a:pPr>
            <a:r>
              <a:rPr lang="en-GB" sz="1400">
                <a:latin typeface="Times New Roman" pitchFamily="18" charset="0"/>
                <a:ea typeface="Microsoft YaHei" pitchFamily="34" charset="-122"/>
                <a:cs typeface="Mangal" pitchFamily="18" charset="0"/>
              </a:rPr>
              <a:t>THIS SLIDE ALLOWS US TO TALK ABOUT A TIME WITH A SIGNIFICANTLY DIFFERENT CLIMATE</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r>
              <a:rPr lang="en-GB" sz="1400">
                <a:latin typeface="Times New Roman" pitchFamily="18" charset="0"/>
                <a:ea typeface="Microsoft YaHei" pitchFamily="34" charset="-122"/>
                <a:cs typeface="Mangal" pitchFamily="18" charset="0"/>
              </a:rPr>
              <a:t>So why was the Cretaceous climate so warm?</a:t>
            </a:r>
          </a:p>
          <a:p>
            <a:pPr eaLnBrk="1">
              <a:lnSpc>
                <a:spcPct val="95000"/>
              </a:lnSpc>
            </a:pPr>
            <a:r>
              <a:rPr lang="en-GB" sz="1400" b="1">
                <a:latin typeface="Times New Roman" pitchFamily="18" charset="0"/>
                <a:ea typeface="Microsoft YaHei" pitchFamily="34" charset="-122"/>
                <a:cs typeface="Mangal" pitchFamily="18" charset="0"/>
              </a:rPr>
              <a:t>Plate Tectonics</a:t>
            </a:r>
          </a:p>
          <a:p>
            <a:pPr eaLnBrk="1">
              <a:lnSpc>
                <a:spcPct val="95000"/>
              </a:lnSpc>
            </a:pPr>
            <a:r>
              <a:rPr lang="en-GB" sz="1400">
                <a:latin typeface="Times New Roman" pitchFamily="18" charset="0"/>
                <a:ea typeface="Microsoft YaHei" pitchFamily="34" charset="-122"/>
                <a:cs typeface="Mangal" pitchFamily="18" charset="0"/>
              </a:rPr>
              <a:t>The different land-sea configurations provide a partial explanation. In the middle Cretaceous, sea level was higher than at any other time during the past 250 million years. The greater proportion of continental surface covered by seawater resulted in reduced seasonal variations in temperature because of the lower surface albedo and greater thermal capacity of water. Seaways covering the Arctic, West Antarctica, and parts of East Antarctica also provided a means for heat transport to both poles throughout the year. With Australia against Antarctica and the Drake Passage closed, ocean surface currents sourced in the tropics reached further poleward than they do today, providing an additional moderating effect on Antarctic climate.</a:t>
            </a:r>
          </a:p>
          <a:p>
            <a:pPr eaLnBrk="1">
              <a:lnSpc>
                <a:spcPct val="95000"/>
              </a:lnSpc>
            </a:pPr>
            <a:r>
              <a:rPr lang="en-GB" sz="1400" b="1">
                <a:latin typeface="Times New Roman" pitchFamily="18" charset="0"/>
                <a:ea typeface="Microsoft YaHei" pitchFamily="34" charset="-122"/>
                <a:cs typeface="Mangal" pitchFamily="18" charset="0"/>
              </a:rPr>
              <a:t>Greenhouse gases</a:t>
            </a:r>
          </a:p>
          <a:p>
            <a:pPr eaLnBrk="1">
              <a:lnSpc>
                <a:spcPct val="95000"/>
              </a:lnSpc>
            </a:pPr>
            <a:r>
              <a:rPr lang="en-GB" sz="1400">
                <a:latin typeface="Times New Roman" pitchFamily="18" charset="0"/>
                <a:ea typeface="Microsoft YaHei" pitchFamily="34" charset="-122"/>
                <a:cs typeface="Mangal" pitchFamily="18" charset="0"/>
              </a:rPr>
              <a:t>Computer simulations of Cretaceous climate indicate that radiative warming caused by increased greenhouse gas concentrations (principally CO2) [were more important than paleogeography in explaining Cretaceous global warmth (9). Estimates of Cretaceous pCO2 generally range from four to eight times preindustrial values, and some intervals, such as the Turonian-Coniacian , may have exceeded this amount severalfold (perhaps explaining the warming spike observed for that time). Climate models have revealed, however, that although CO2-induced warming can approximate globally averaged temperatures for the Cretaceous, the models predict steeper latitudinal temperature gradients (both warmer tropics and colder poles) than geologic data seem to allow. This has led some to suggest that the oceans played a greater role in transporting heat from the tropics to the poles than they do today, particularly through sinking of dense, saline waters formed in restricted low-latitude basins.</a:t>
            </a:r>
          </a:p>
          <a:p>
            <a:pPr algn="just" eaLnBrk="1">
              <a:lnSpc>
                <a:spcPct val="95000"/>
              </a:lnSpc>
            </a:pPr>
            <a:r>
              <a:rPr lang="en-GB" sz="1400" b="1">
                <a:latin typeface="Times New Roman" pitchFamily="18" charset="0"/>
                <a:ea typeface="Microsoft YaHei" pitchFamily="34" charset="-122"/>
                <a:cs typeface="Mangal" pitchFamily="18" charset="0"/>
              </a:rPr>
              <a:t>Anoxic events:</a:t>
            </a:r>
            <a:r>
              <a:rPr lang="en-GB" sz="1400">
                <a:latin typeface="Times New Roman" pitchFamily="18" charset="0"/>
                <a:ea typeface="Microsoft YaHei" pitchFamily="34" charset="-122"/>
                <a:cs typeface="Mangal" pitchFamily="18" charset="0"/>
              </a:rPr>
              <a:t> See </a:t>
            </a:r>
            <a:r>
              <a:rPr lang="en-GB" sz="1400">
                <a:solidFill>
                  <a:srgbClr val="CCCCFF"/>
                </a:solidFill>
                <a:latin typeface="Times New Roman" pitchFamily="18" charset="0"/>
                <a:ea typeface="Microsoft YaHei" pitchFamily="34" charset="-122"/>
                <a:cs typeface="Mangal" pitchFamily="18" charset="0"/>
                <a:hlinkClick r:id="rId3"/>
              </a:rPr>
              <a:t>http://en.wikipedia.org/wiki/Anoxic_event</a:t>
            </a:r>
          </a:p>
          <a:p>
            <a:pPr algn="just" eaLnBrk="1">
              <a:lnSpc>
                <a:spcPct val="95000"/>
              </a:lnSpc>
            </a:pPr>
            <a:r>
              <a:rPr lang="en-GB" sz="1400">
                <a:latin typeface="Times New Roman" pitchFamily="18" charset="0"/>
                <a:ea typeface="Microsoft YaHei" pitchFamily="34" charset="-122"/>
                <a:cs typeface="Mangal" pitchFamily="18" charset="0"/>
              </a:rPr>
              <a:t>See: </a:t>
            </a:r>
            <a:r>
              <a:rPr lang="en-GB" sz="1400">
                <a:solidFill>
                  <a:srgbClr val="CCCCFF"/>
                </a:solidFill>
                <a:latin typeface="Times New Roman" pitchFamily="18" charset="0"/>
                <a:ea typeface="Microsoft YaHei" pitchFamily="34" charset="-122"/>
                <a:cs typeface="Mangal" pitchFamily="18" charset="0"/>
                <a:hlinkClick r:id="rId4"/>
              </a:rPr>
              <a:t>http://www.scotese.com/lcretcli.htm</a:t>
            </a:r>
          </a:p>
          <a:p>
            <a:pPr eaLnBrk="1">
              <a:lnSpc>
                <a:spcPct val="95000"/>
              </a:lnSpc>
            </a:pPr>
            <a:r>
              <a:rPr lang="en-GB" sz="1400">
                <a:latin typeface="Times New Roman" pitchFamily="18" charset="0"/>
                <a:ea typeface="Microsoft YaHei" pitchFamily="34" charset="-122"/>
                <a:cs typeface="Mangal" pitchFamily="18" charset="0"/>
              </a:rPr>
              <a:t>Also see: </a:t>
            </a:r>
            <a:r>
              <a:rPr lang="en-GB" sz="1400">
                <a:solidFill>
                  <a:srgbClr val="CCCCFF"/>
                </a:solidFill>
                <a:latin typeface="Times New Roman" pitchFamily="18" charset="0"/>
                <a:ea typeface="Microsoft YaHei" pitchFamily="34" charset="-122"/>
                <a:cs typeface="Mangal" pitchFamily="18" charset="0"/>
                <a:hlinkClick r:id="rId5"/>
              </a:rPr>
              <a:t>http://cas.bellarmine.edu/tietjen/images/tropical_paradise_at_the_cretace.htm</a:t>
            </a:r>
          </a:p>
          <a:p>
            <a:pPr eaLnBrk="1">
              <a:lnSpc>
                <a:spcPct val="95000"/>
              </a:lnSpc>
            </a:pPr>
            <a:r>
              <a:rPr lang="en-GB" sz="1400">
                <a:solidFill>
                  <a:srgbClr val="CCCCFF"/>
                </a:solidFill>
                <a:latin typeface="Times New Roman" pitchFamily="18" charset="0"/>
                <a:ea typeface="Microsoft YaHei" pitchFamily="34" charset="-122"/>
                <a:cs typeface="Mangal" pitchFamily="18" charset="0"/>
                <a:hlinkClick r:id="rId6"/>
              </a:rPr>
              <a:t>http://serc.carleton.edu/research_education/cretaceous/climate.html</a:t>
            </a: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a:p>
            <a:pPr eaLnBrk="1">
              <a:lnSpc>
                <a:spcPct val="95000"/>
              </a:lnSpc>
            </a:pPr>
            <a:endParaRPr lang="en-GB" sz="1400">
              <a:latin typeface="Times New Roman" pitchFamily="18" charset="0"/>
              <a:ea typeface="Microsoft YaHei" pitchFamily="34" charset="-122"/>
              <a:cs typeface="Mangal"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49263">
              <a:lnSpc>
                <a:spcPct val="31000"/>
              </a:lnSpc>
              <a:buClr>
                <a:srgbClr val="000000"/>
              </a:buClr>
              <a:buSzPct val="100000"/>
              <a:buFont typeface="Times New Roman" pitchFamily="18" charset="0"/>
              <a:buNone/>
            </a:pPr>
            <a:endParaRPr lang="en-AU">
              <a:solidFill>
                <a:prstClr val="white"/>
              </a:solidFill>
              <a:latin typeface="Arial" charset="0"/>
            </a:endParaRPr>
          </a:p>
        </p:txBody>
      </p:sp>
      <p:sp>
        <p:nvSpPr>
          <p:cNvPr id="27651" name="Text Box 2"/>
          <p:cNvSpPr>
            <a:spLocks noGrp="1" noChangeArrowheads="1"/>
          </p:cNvSpPr>
          <p:nvPr>
            <p:ph type="body"/>
          </p:nvPr>
        </p:nvSpPr>
        <p:spPr>
          <a:xfrm>
            <a:off x="685800" y="4343400"/>
            <a:ext cx="5475288" cy="4114800"/>
          </a:xfrm>
          <a:noFill/>
        </p:spPr>
        <p:txBody>
          <a:bodyPr/>
          <a:lstStyle/>
          <a:p>
            <a:pPr>
              <a:lnSpc>
                <a:spcPct val="95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000">
                <a:ea typeface="Lucida Sans Unicode" pitchFamily="34" charset="0"/>
                <a:cs typeface="Lucida Sans Unicode" pitchFamily="34" charset="0"/>
              </a:rPr>
              <a:t>This slide must be displayed before talk commences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5192713"/>
            <a:ext cx="1587" cy="143319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48131" name="Notes Placeholder 2"/>
          <p:cNvSpPr txBox="1">
            <a:spLocks noGrp="1"/>
          </p:cNvSpPr>
          <p:nvPr>
            <p:ph type="body" sz="quarter" idx="1"/>
          </p:nvPr>
        </p:nvSpPr>
        <p:spPr>
          <a:xfrm>
            <a:off x="685800" y="4343400"/>
            <a:ext cx="5459413" cy="4114800"/>
          </a:xfrm>
        </p:spPr>
        <p:txBody>
          <a:bodyPr tIns="7560">
            <a:spAutoFit/>
          </a:bodyPr>
          <a:lstStyle/>
          <a:p>
            <a:pPr eaLnBrk="1">
              <a:lnSpc>
                <a:spcPct val="95000"/>
              </a:lnSpc>
            </a:pPr>
            <a:r>
              <a:rPr lang="en-GB">
                <a:latin typeface="Times New Roman" pitchFamily="18" charset="0"/>
                <a:ea typeface="Microsoft YaHei" pitchFamily="34" charset="-122"/>
                <a:cs typeface="Mangal" pitchFamily="18" charset="0"/>
              </a:rPr>
              <a:t>ALL TESEP MATERIALS WILL EVENTUALLY GO ON LINE HERE</a:t>
            </a:r>
          </a:p>
          <a:p>
            <a:pPr eaLnBrk="1">
              <a:lnSpc>
                <a:spcPct val="95000"/>
              </a:lnSpc>
            </a:pPr>
            <a:endParaRPr lang="en-GB">
              <a:latin typeface="Times New Roman" pitchFamily="18" charset="0"/>
              <a:ea typeface="Microsoft YaHei" pitchFamily="34" charset="-122"/>
              <a:cs typeface="Mangal" pitchFamily="18" charset="0"/>
            </a:endParaRPr>
          </a:p>
          <a:p>
            <a:pPr eaLnBrk="1">
              <a:lnSpc>
                <a:spcPct val="95000"/>
              </a:lnSpc>
            </a:pPr>
            <a:r>
              <a:rPr lang="en-GB">
                <a:latin typeface="Times New Roman" pitchFamily="18" charset="0"/>
                <a:ea typeface="Microsoft YaHei" pitchFamily="34" charset="-122"/>
                <a:cs typeface="Mangal" pitchFamily="18" charset="0"/>
              </a:rPr>
              <a:t>TEACHERS CAN ALSO USE THIS SITE AS A PLACE TO PLACE THEIR OWN MATERIALS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0" y="-6470650"/>
            <a:ext cx="1588" cy="1433195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AU"/>
          </a:p>
        </p:txBody>
      </p:sp>
      <p:sp>
        <p:nvSpPr>
          <p:cNvPr id="49155" name="Rectangle 2"/>
          <p:cNvSpPr txBox="1">
            <a:spLocks noGrp="1" noChangeArrowheads="1"/>
          </p:cNvSpPr>
          <p:nvPr>
            <p:ph type="body"/>
          </p:nvPr>
        </p:nvSpPr>
        <p:spPr>
          <a:xfrm>
            <a:off x="685800" y="4343400"/>
            <a:ext cx="5453063" cy="4106863"/>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a typeface="Microsoft YaHei" pitchFamily="34" charset="-122"/>
              <a:cs typeface="Mangal"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4763" y="4763"/>
            <a:ext cx="1587" cy="14331950"/>
          </a:xfrm>
          <a:prstGeom prst="rect">
            <a:avLst/>
          </a:prstGeom>
          <a:solidFill>
            <a:srgbClr val="FFFFFF"/>
          </a:solidFill>
          <a:ln w="9360">
            <a:solidFill>
              <a:srgbClr val="000000"/>
            </a:solidFill>
            <a:miter lim="800000"/>
            <a:headEnd/>
            <a:tailEnd/>
          </a:ln>
        </p:spPr>
        <p:txBody>
          <a:bodyPr wrap="none" anchor="ctr"/>
          <a:lstStyle/>
          <a:p>
            <a:pPr defTabSz="449263">
              <a:lnSpc>
                <a:spcPct val="31000"/>
              </a:lnSpc>
              <a:buClr>
                <a:srgbClr val="000000"/>
              </a:buClr>
              <a:buSzPct val="100000"/>
              <a:buFont typeface="Times New Roman" pitchFamily="18" charset="0"/>
              <a:buNone/>
            </a:pPr>
            <a:endParaRPr lang="en-AU">
              <a:solidFill>
                <a:prstClr val="white"/>
              </a:solidFill>
              <a:latin typeface="Arial" charset="0"/>
            </a:endParaRPr>
          </a:p>
        </p:txBody>
      </p:sp>
      <p:sp>
        <p:nvSpPr>
          <p:cNvPr id="37891" name="Rectangle 2"/>
          <p:cNvSpPr>
            <a:spLocks noGrp="1" noChangeArrowheads="1"/>
          </p:cNvSpPr>
          <p:nvPr>
            <p:ph type="body"/>
          </p:nvPr>
        </p:nvSpPr>
        <p:spPr>
          <a:xfrm>
            <a:off x="685800" y="4343400"/>
            <a:ext cx="5453063" cy="4106863"/>
          </a:xfrm>
          <a:noFill/>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4763" y="4763"/>
            <a:ext cx="1587" cy="1433195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AU"/>
          </a:p>
        </p:txBody>
      </p:sp>
      <p:sp>
        <p:nvSpPr>
          <p:cNvPr id="51203" name="Rectangle 2"/>
          <p:cNvSpPr txBox="1">
            <a:spLocks noGrp="1" noChangeArrowheads="1"/>
          </p:cNvSpPr>
          <p:nvPr>
            <p:ph type="body"/>
          </p:nvPr>
        </p:nvSpPr>
        <p:spPr>
          <a:xfrm>
            <a:off x="685800" y="4343400"/>
            <a:ext cx="5453063" cy="4106863"/>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a typeface="Microsoft YaHei" pitchFamily="34" charset="-122"/>
              <a:cs typeface="Mangal"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6470650"/>
            <a:ext cx="1588"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52227" name="Notes Placeholder 2"/>
          <p:cNvSpPr txBox="1">
            <a:spLocks noGrp="1"/>
          </p:cNvSpPr>
          <p:nvPr>
            <p:ph type="body" sz="quarter" idx="1"/>
          </p:nvPr>
        </p:nvSpPr>
        <p:spPr>
          <a:xfrm>
            <a:off x="685800" y="4343400"/>
            <a:ext cx="5451475" cy="4106863"/>
          </a:xfrm>
        </p:spPr>
        <p:txBody>
          <a:bodyPr/>
          <a:lstStyle/>
          <a:p>
            <a:pPr eaLnBrk="1"/>
            <a:endParaRPr>
              <a:latin typeface="Times New Roman" pitchFamily="18" charset="0"/>
              <a:ea typeface="Microsoft YaHei" pitchFamily="34" charset="-122"/>
              <a:cs typeface="Mangal"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5192713"/>
            <a:ext cx="1587" cy="143319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53251" name="Notes Placeholder 2"/>
          <p:cNvSpPr txBox="1">
            <a:spLocks noGrp="1"/>
          </p:cNvSpPr>
          <p:nvPr>
            <p:ph type="body" sz="quarter" idx="1"/>
          </p:nvPr>
        </p:nvSpPr>
        <p:spPr>
          <a:xfrm>
            <a:off x="685800" y="4343400"/>
            <a:ext cx="5451475" cy="4106863"/>
          </a:xfrm>
        </p:spPr>
        <p:txBody>
          <a:bodyPr/>
          <a:lstStyle/>
          <a:p>
            <a:pPr eaLnBrk="1"/>
            <a:endParaRPr>
              <a:latin typeface="Times New Roman" pitchFamily="18" charset="0"/>
              <a:ea typeface="Microsoft YaHei" pitchFamily="34" charset="-122"/>
              <a:cs typeface="Mangal"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143125" y="695325"/>
            <a:ext cx="2571750" cy="342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30723" name="Notes Placeholder 2"/>
          <p:cNvSpPr txBox="1">
            <a:spLocks noGrp="1"/>
          </p:cNvSpPr>
          <p:nvPr>
            <p:ph type="body" sz="quarter" idx="1"/>
          </p:nvPr>
        </p:nvSpPr>
        <p:spPr>
          <a:xfrm>
            <a:off x="685800" y="4343400"/>
            <a:ext cx="5475288" cy="4114800"/>
          </a:xfrm>
        </p:spPr>
        <p:txBody>
          <a:bodyPr>
            <a:spAutoFit/>
          </a:bodyPr>
          <a:lstStyle/>
          <a:p>
            <a:pPr eaLnBrk="1">
              <a:lnSpc>
                <a:spcPct val="95000"/>
              </a:lnSpc>
            </a:pPr>
            <a:r>
              <a:rPr sz="2000">
                <a:latin typeface="Times New Roman" pitchFamily="18" charset="0"/>
                <a:ea typeface="Microsoft YaHei" pitchFamily="34" charset="-122"/>
                <a:cs typeface="Mangal" pitchFamily="18" charset="0"/>
              </a:rPr>
              <a:t>This slide must be displayed before talk commences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31747" name="Notes Placeholder 2"/>
          <p:cNvSpPr txBox="1">
            <a:spLocks noGrp="1"/>
          </p:cNvSpPr>
          <p:nvPr>
            <p:ph type="body" sz="quarter" idx="1"/>
          </p:nvPr>
        </p:nvSpPr>
        <p:spPr>
          <a:xfrm>
            <a:off x="685800" y="4343400"/>
            <a:ext cx="5457825" cy="4114800"/>
          </a:xfrm>
        </p:spPr>
        <p:txBody>
          <a:bodyPr tIns="9000">
            <a:spAutoFit/>
          </a:bodyPr>
          <a:lstStyle/>
          <a:p>
            <a:pPr eaLnBrk="1">
              <a:lnSpc>
                <a:spcPct val="95000"/>
              </a:lnSpc>
            </a:pPr>
            <a:r>
              <a:rPr lang="en-GB" sz="1400">
                <a:latin typeface="Times New Roman" pitchFamily="18" charset="0"/>
                <a:ea typeface="Microsoft YaHei" pitchFamily="34" charset="-122"/>
                <a:cs typeface="Mangal" pitchFamily="18" charset="0"/>
              </a:rPr>
              <a:t>THIS PAGE SETS THE SCENE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32771" name="Notes Placeholder 2"/>
          <p:cNvSpPr txBox="1">
            <a:spLocks noGrp="1"/>
          </p:cNvSpPr>
          <p:nvPr>
            <p:ph type="body" sz="quarter" idx="1"/>
          </p:nvPr>
        </p:nvSpPr>
        <p:spPr>
          <a:xfrm>
            <a:off x="685800" y="4343400"/>
            <a:ext cx="5468938" cy="4114800"/>
          </a:xfrm>
        </p:spPr>
        <p:txBody>
          <a:bodyPr tIns="17640">
            <a:spAutoFit/>
          </a:bodyPr>
          <a:lstStyle/>
          <a:p>
            <a:pPr eaLnBrk="1">
              <a:lnSpc>
                <a:spcPct val="90000"/>
              </a:lnSpc>
            </a:pPr>
            <a:r>
              <a:rPr lang="en-GB" sz="1400">
                <a:latin typeface="Times New Roman" pitchFamily="18" charset="0"/>
                <a:ea typeface="MS Gothic" pitchFamily="49" charset="-128"/>
                <a:cs typeface="Mangal" pitchFamily="18" charset="0"/>
              </a:rPr>
              <a:t>THIS SLIDE DEFINES DEEP TIME</a:t>
            </a:r>
          </a:p>
          <a:p>
            <a:pPr eaLnBrk="1">
              <a:lnSpc>
                <a:spcPct val="90000"/>
              </a:lnSpc>
            </a:pPr>
            <a:endParaRPr lang="en-GB" sz="1400">
              <a:latin typeface="Times New Roman" pitchFamily="18" charset="0"/>
              <a:ea typeface="MS Gothic" pitchFamily="49" charset="-128"/>
              <a:cs typeface="Mangal" pitchFamily="18" charset="0"/>
            </a:endParaRPr>
          </a:p>
          <a:p>
            <a:pPr eaLnBrk="1">
              <a:lnSpc>
                <a:spcPct val="90000"/>
              </a:lnSpc>
            </a:pPr>
            <a:r>
              <a:rPr lang="en-GB" sz="1400">
                <a:latin typeface="Times New Roman" pitchFamily="18" charset="0"/>
                <a:ea typeface="MS Gothic" pitchFamily="49" charset="-128"/>
                <a:cs typeface="Mangal" pitchFamily="18" charset="0"/>
              </a:rPr>
              <a:t>It should be emphasised that time has not varied BUT the rate of evolutionary change has.</a:t>
            </a:r>
          </a:p>
          <a:p>
            <a:pPr eaLnBrk="1">
              <a:lnSpc>
                <a:spcPct val="90000"/>
              </a:lnSpc>
            </a:pPr>
            <a:endParaRPr lang="en-GB" sz="1400">
              <a:latin typeface="Times New Roman" pitchFamily="18" charset="0"/>
              <a:ea typeface="MS Gothic" pitchFamily="49" charset="-128"/>
              <a:cs typeface="Mangal" pitchFamily="18" charset="0"/>
            </a:endParaRPr>
          </a:p>
          <a:p>
            <a:pPr eaLnBrk="1">
              <a:lnSpc>
                <a:spcPct val="90000"/>
              </a:lnSpc>
            </a:pPr>
            <a:r>
              <a:rPr lang="en-GB" sz="1400">
                <a:latin typeface="Times New Roman" pitchFamily="18" charset="0"/>
                <a:ea typeface="MS Gothic" pitchFamily="49" charset="-128"/>
                <a:cs typeface="Mangal" pitchFamily="18" charset="0"/>
              </a:rPr>
              <a:t>Only the last 700Ma are usually highlighted due to the biocentric view point created by hardpart fossilisation.</a:t>
            </a:r>
          </a:p>
          <a:p>
            <a:pPr eaLnBrk="1">
              <a:lnSpc>
                <a:spcPct val="90000"/>
              </a:lnSpc>
            </a:pPr>
            <a:endParaRPr lang="en-GB" sz="1400">
              <a:latin typeface="Times New Roman" pitchFamily="18" charset="0"/>
              <a:ea typeface="MS Gothic" pitchFamily="49" charset="-128"/>
              <a:cs typeface="Mangal" pitchFamily="18" charset="0"/>
            </a:endParaRPr>
          </a:p>
          <a:p>
            <a:pPr eaLnBrk="1">
              <a:lnSpc>
                <a:spcPct val="90000"/>
              </a:lnSpc>
            </a:pPr>
            <a:r>
              <a:rPr lang="en-GB" sz="1400">
                <a:latin typeface="Times New Roman" pitchFamily="18" charset="0"/>
                <a:ea typeface="MS Gothic" pitchFamily="49" charset="-128"/>
                <a:cs typeface="Mangal" pitchFamily="18" charset="0"/>
              </a:rPr>
              <a:t>Good extra information at:</a:t>
            </a:r>
          </a:p>
          <a:p>
            <a:pPr eaLnBrk="1">
              <a:lnSpc>
                <a:spcPct val="90000"/>
              </a:lnSpc>
            </a:pPr>
            <a:r>
              <a:rPr lang="en-GB" sz="1400">
                <a:solidFill>
                  <a:srgbClr val="CCCCFF"/>
                </a:solidFill>
                <a:latin typeface="Times New Roman" pitchFamily="18" charset="0"/>
                <a:ea typeface="MS Gothic" pitchFamily="49" charset="-128"/>
                <a:cs typeface="Mangal" pitchFamily="18" charset="0"/>
                <a:hlinkClick r:id="rId3"/>
              </a:rPr>
              <a:t>http://www.pbs.org/wgbh/evolution/change/deeptime/low_bandwidth.html</a:t>
            </a:r>
          </a:p>
          <a:p>
            <a:pPr eaLnBrk="1">
              <a:lnSpc>
                <a:spcPct val="90000"/>
              </a:lnSpc>
            </a:pPr>
            <a:endParaRPr lang="en-GB" sz="1400">
              <a:latin typeface="Times New Roman" pitchFamily="18" charset="0"/>
              <a:ea typeface="MS Gothic" pitchFamily="49" charset="-128"/>
              <a:cs typeface="Mangal" pitchFamily="18" charset="0"/>
            </a:endParaRPr>
          </a:p>
          <a:p>
            <a:pPr eaLnBrk="1">
              <a:lnSpc>
                <a:spcPct val="90000"/>
              </a:lnSpc>
            </a:pPr>
            <a:r>
              <a:rPr lang="en-GB" sz="1400">
                <a:latin typeface="Times New Roman" pitchFamily="18" charset="0"/>
                <a:ea typeface="MS Gothic" pitchFamily="49" charset="-128"/>
                <a:cs typeface="Mangal" pitchFamily="18" charset="0"/>
              </a:rPr>
              <a:t>IMAGE SOURCE: USGS </a:t>
            </a:r>
            <a:r>
              <a:rPr lang="en-GB" sz="1400">
                <a:solidFill>
                  <a:srgbClr val="CCCCFF"/>
                </a:solidFill>
                <a:latin typeface="Times New Roman" pitchFamily="18" charset="0"/>
                <a:ea typeface="MS Gothic" pitchFamily="49" charset="-128"/>
                <a:cs typeface="Mangal" pitchFamily="18" charset="0"/>
                <a:hlinkClick r:id="rId4"/>
              </a:rPr>
              <a:t>http://pubs.usgs.gov/gip/geotime/time.html</a:t>
            </a:r>
          </a:p>
          <a:p>
            <a:pPr eaLnBrk="1">
              <a:lnSpc>
                <a:spcPct val="90000"/>
              </a:lnSpc>
            </a:pPr>
            <a:endParaRPr lang="en-GB" sz="1400">
              <a:latin typeface="Times New Roman" pitchFamily="18" charset="0"/>
              <a:ea typeface="MS Gothic" pitchFamily="49" charset="-128"/>
              <a:cs typeface="Mangal" pitchFamily="18" charset="0"/>
            </a:endParaRPr>
          </a:p>
          <a:p>
            <a:pPr eaLnBrk="1">
              <a:lnSpc>
                <a:spcPct val="90000"/>
              </a:lnSpc>
            </a:pPr>
            <a:endParaRPr lang="en-GB" sz="1400">
              <a:latin typeface="Times New Roman" pitchFamily="18" charset="0"/>
              <a:ea typeface="MS Gothic" pitchFamily="49" charset="-128"/>
              <a:cs typeface="Mangal"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33795" name="Notes Placeholder 2"/>
          <p:cNvSpPr txBox="1">
            <a:spLocks noGrp="1"/>
          </p:cNvSpPr>
          <p:nvPr>
            <p:ph type="body" sz="quarter" idx="1"/>
          </p:nvPr>
        </p:nvSpPr>
        <p:spPr>
          <a:xfrm>
            <a:off x="685800" y="4343400"/>
            <a:ext cx="5468938" cy="4114800"/>
          </a:xfrm>
        </p:spPr>
        <p:txBody>
          <a:bodyPr tIns="17640">
            <a:spAutoFit/>
          </a:bodyPr>
          <a:lstStyle/>
          <a:p>
            <a:pPr eaLnBrk="1">
              <a:lnSpc>
                <a:spcPct val="90000"/>
              </a:lnSpc>
            </a:pPr>
            <a:r>
              <a:rPr lang="en-GB" sz="1400">
                <a:latin typeface="Times New Roman" pitchFamily="18" charset="0"/>
                <a:ea typeface="MS Gothic" pitchFamily="49" charset="-128"/>
                <a:cs typeface="Mangal" pitchFamily="18" charset="0"/>
              </a:rPr>
              <a:t>THIS SLIDE IS A NICE CLOSE UP</a:t>
            </a:r>
          </a:p>
          <a:p>
            <a:pPr eaLnBrk="1">
              <a:lnSpc>
                <a:spcPct val="90000"/>
              </a:lnSpc>
            </a:pPr>
            <a:endParaRPr lang="en-GB" sz="1400">
              <a:latin typeface="Times New Roman" pitchFamily="18" charset="0"/>
              <a:ea typeface="MS Gothic" pitchFamily="49" charset="-128"/>
              <a:cs typeface="Mangal" pitchFamily="18" charset="0"/>
            </a:endParaRPr>
          </a:p>
          <a:p>
            <a:pPr eaLnBrk="1">
              <a:lnSpc>
                <a:spcPct val="90000"/>
              </a:lnSpc>
            </a:pPr>
            <a:r>
              <a:rPr lang="en-GB" sz="1400">
                <a:latin typeface="Times New Roman" pitchFamily="18" charset="0"/>
                <a:ea typeface="MS Gothic" pitchFamily="49" charset="-128"/>
                <a:cs typeface="Mangal" pitchFamily="18" charset="0"/>
              </a:rPr>
              <a:t>IMAGE SOURCE: USGS </a:t>
            </a:r>
            <a:r>
              <a:rPr lang="en-GB" sz="1400">
                <a:solidFill>
                  <a:srgbClr val="CCCCFF"/>
                </a:solidFill>
                <a:latin typeface="Times New Roman" pitchFamily="18" charset="0"/>
                <a:ea typeface="MS Gothic" pitchFamily="49" charset="-128"/>
                <a:cs typeface="Mangal" pitchFamily="18" charset="0"/>
                <a:hlinkClick r:id="rId3"/>
              </a:rPr>
              <a:t>http://pubs.usgs.gov/gip/geotime/time.html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34819" name="Notes Placeholder 2"/>
          <p:cNvSpPr txBox="1">
            <a:spLocks noGrp="1"/>
          </p:cNvSpPr>
          <p:nvPr>
            <p:ph type="body" sz="quarter" idx="1"/>
          </p:nvPr>
        </p:nvSpPr>
        <p:spPr>
          <a:xfrm>
            <a:off x="685800" y="4343400"/>
            <a:ext cx="5468938" cy="4776788"/>
          </a:xfrm>
        </p:spPr>
        <p:txBody>
          <a:bodyPr tIns="15120">
            <a:spAutoFit/>
          </a:bodyPr>
          <a:lstStyle/>
          <a:p>
            <a:pPr eaLnBrk="1">
              <a:lnSpc>
                <a:spcPct val="90000"/>
              </a:lnSpc>
            </a:pPr>
            <a:r>
              <a:rPr lang="en-GB">
                <a:latin typeface="Times New Roman" pitchFamily="18" charset="0"/>
                <a:ea typeface="MS Gothic" pitchFamily="49" charset="-128"/>
                <a:cs typeface="Mangal" pitchFamily="18" charset="0"/>
              </a:rPr>
              <a:t>T</a:t>
            </a:r>
            <a:r>
              <a:rPr lang="en-GB" sz="1400">
                <a:latin typeface="Times New Roman" pitchFamily="18" charset="0"/>
                <a:ea typeface="MS Gothic" pitchFamily="49" charset="-128"/>
                <a:cs typeface="Mangal" pitchFamily="18" charset="0"/>
              </a:rPr>
              <a:t>HIS IMAGE ALLOWS US TO SHOW HOW THE TIME SCALE IS DIVIDED UP AND ALSO ALLOWS US TO HIGHLIGHT THE ABSOLUTE  DATES</a:t>
            </a:r>
          </a:p>
          <a:p>
            <a:pPr eaLnBrk="1">
              <a:lnSpc>
                <a:spcPct val="90000"/>
              </a:lnSpc>
            </a:pPr>
            <a:endParaRPr lang="en-GB" sz="1400">
              <a:latin typeface="Times New Roman" pitchFamily="18" charset="0"/>
              <a:ea typeface="MS Gothic" pitchFamily="49" charset="-128"/>
              <a:cs typeface="Mangal" pitchFamily="18" charset="0"/>
            </a:endParaRPr>
          </a:p>
          <a:p>
            <a:pPr eaLnBrk="1">
              <a:lnSpc>
                <a:spcPct val="90000"/>
              </a:lnSpc>
            </a:pPr>
            <a:r>
              <a:rPr lang="en-GB" sz="1400">
                <a:latin typeface="Times New Roman" pitchFamily="18" charset="0"/>
                <a:ea typeface="MS Gothic" pitchFamily="49" charset="-128"/>
                <a:cs typeface="Mangal" pitchFamily="18" charset="0"/>
              </a:rPr>
              <a:t>This is a good point to also mention that this is a living document that changes – names and dates – as new information and better techniques amend our understanding and  redefine time periods</a:t>
            </a:r>
          </a:p>
          <a:p>
            <a:pPr eaLnBrk="1">
              <a:lnSpc>
                <a:spcPct val="90000"/>
              </a:lnSpc>
            </a:pPr>
            <a:endParaRPr lang="en-GB" sz="1400">
              <a:latin typeface="Times New Roman" pitchFamily="18" charset="0"/>
              <a:ea typeface="MS Gothic" pitchFamily="49" charset="-128"/>
              <a:cs typeface="Mangal" pitchFamily="18" charset="0"/>
            </a:endParaRPr>
          </a:p>
          <a:p>
            <a:pPr eaLnBrk="1">
              <a:lnSpc>
                <a:spcPct val="90000"/>
              </a:lnSpc>
            </a:pPr>
            <a:r>
              <a:rPr lang="en-GB" sz="1400">
                <a:latin typeface="Times New Roman" pitchFamily="18" charset="0"/>
                <a:ea typeface="MS Gothic" pitchFamily="49" charset="-128"/>
                <a:cs typeface="Mangal" pitchFamily="18" charset="0"/>
              </a:rPr>
              <a:t>Image and additional information  from:</a:t>
            </a:r>
          </a:p>
          <a:p>
            <a:pPr eaLnBrk="1">
              <a:lnSpc>
                <a:spcPct val="90000"/>
              </a:lnSpc>
            </a:pPr>
            <a:r>
              <a:rPr lang="en-GB" sz="1400">
                <a:latin typeface="Times New Roman" pitchFamily="18" charset="0"/>
                <a:ea typeface="MS Gothic" pitchFamily="49" charset="-128"/>
                <a:cs typeface="Mangal" pitchFamily="18" charset="0"/>
              </a:rPr>
              <a:t>University of Calgary – geoscience department</a:t>
            </a:r>
          </a:p>
          <a:p>
            <a:pPr eaLnBrk="1">
              <a:lnSpc>
                <a:spcPct val="90000"/>
              </a:lnSpc>
            </a:pPr>
            <a:r>
              <a:rPr lang="en-GB" sz="1400">
                <a:solidFill>
                  <a:srgbClr val="CCCCFF"/>
                </a:solidFill>
                <a:latin typeface="Times New Roman" pitchFamily="18" charset="0"/>
                <a:ea typeface="MS Gothic" pitchFamily="49" charset="-128"/>
                <a:cs typeface="Mangal" pitchFamily="18" charset="0"/>
                <a:hlinkClick r:id="rId3"/>
              </a:rPr>
              <a:t>http://www.geo.ucalgary.ca/~macrae/timescale/timescale.html</a:t>
            </a:r>
          </a:p>
          <a:p>
            <a:pPr eaLnBrk="1">
              <a:lnSpc>
                <a:spcPct val="90000"/>
              </a:lnSpc>
            </a:pPr>
            <a:r>
              <a:rPr lang="en-GB" sz="1400">
                <a:latin typeface="Times New Roman" pitchFamily="18" charset="0"/>
                <a:ea typeface="MS Gothic" pitchFamily="49" charset="-128"/>
                <a:cs typeface="Mangal" pitchFamily="18" charset="0"/>
              </a:rPr>
              <a:t>ALSO</a:t>
            </a:r>
          </a:p>
          <a:p>
            <a:pPr eaLnBrk="1">
              <a:lnSpc>
                <a:spcPct val="90000"/>
              </a:lnSpc>
            </a:pPr>
            <a:r>
              <a:rPr lang="en-GB" sz="1400">
                <a:latin typeface="Times New Roman" pitchFamily="18" charset="0"/>
                <a:ea typeface="MS Gothic" pitchFamily="49" charset="-128"/>
                <a:cs typeface="Mangal" pitchFamily="18" charset="0"/>
              </a:rPr>
              <a:t>The GA site</a:t>
            </a:r>
          </a:p>
          <a:p>
            <a:pPr eaLnBrk="1">
              <a:lnSpc>
                <a:spcPct val="90000"/>
              </a:lnSpc>
            </a:pPr>
            <a:r>
              <a:rPr lang="en-GB" sz="1400">
                <a:solidFill>
                  <a:srgbClr val="CCCCFF"/>
                </a:solidFill>
                <a:latin typeface="Times New Roman" pitchFamily="18" charset="0"/>
                <a:ea typeface="MS Gothic" pitchFamily="49" charset="-128"/>
                <a:cs typeface="Mangal" pitchFamily="18" charset="0"/>
                <a:hlinkClick r:id="rId4"/>
              </a:rPr>
              <a:t>http://www.ga.gov.au/education/geoscience-basics/aus-through-time.jsp</a:t>
            </a:r>
          </a:p>
          <a:p>
            <a:pPr eaLnBrk="1">
              <a:lnSpc>
                <a:spcPct val="90000"/>
              </a:lnSpc>
            </a:pPr>
            <a:r>
              <a:rPr lang="en-GB" sz="1400">
                <a:latin typeface="Times New Roman" pitchFamily="18" charset="0"/>
                <a:ea typeface="MS Gothic" pitchFamily="49" charset="-128"/>
                <a:cs typeface="Mangal" pitchFamily="18" charset="0"/>
              </a:rPr>
              <a:t>has an excellent poster in pdf form that can be downloaded for free. It is the latest AUSTRALIAN timescale and has a host of other associated climate and geological information.</a:t>
            </a:r>
          </a:p>
          <a:p>
            <a:pPr eaLnBrk="1">
              <a:lnSpc>
                <a:spcPct val="90000"/>
              </a:lnSpc>
            </a:pPr>
            <a:r>
              <a:rPr lang="en-GB" sz="1400">
                <a:latin typeface="Times New Roman" pitchFamily="18" charset="0"/>
                <a:ea typeface="MS Gothic" pitchFamily="49" charset="-128"/>
                <a:cs typeface="Mangal" pitchFamily="18" charset="0"/>
              </a:rPr>
              <a:t>This poster has been provided in print form for TESEP to distribute to workshop attendees and the A1 pdf is also on the CD of resource materials.</a:t>
            </a:r>
          </a:p>
          <a:p>
            <a:pPr eaLnBrk="1">
              <a:lnSpc>
                <a:spcPct val="90000"/>
              </a:lnSpc>
            </a:pPr>
            <a:endParaRPr lang="en-GB" sz="1400">
              <a:latin typeface="Times New Roman" pitchFamily="18" charset="0"/>
              <a:ea typeface="MS Gothic" pitchFamily="49" charset="-128"/>
              <a:cs typeface="Mangal" pitchFamily="18" charset="0"/>
            </a:endParaRPr>
          </a:p>
          <a:p>
            <a:pPr eaLnBrk="1">
              <a:lnSpc>
                <a:spcPct val="90000"/>
              </a:lnSpc>
            </a:pPr>
            <a:endParaRPr lang="en-GB" sz="1400">
              <a:latin typeface="Times New Roman" pitchFamily="18" charset="0"/>
              <a:ea typeface="MS Gothic" pitchFamily="49" charset="-128"/>
              <a:cs typeface="Mangal"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35843" name="Notes Placeholder 2"/>
          <p:cNvSpPr txBox="1">
            <a:spLocks noGrp="1"/>
          </p:cNvSpPr>
          <p:nvPr>
            <p:ph type="body" sz="quarter" idx="1"/>
          </p:nvPr>
        </p:nvSpPr>
        <p:spPr>
          <a:xfrm>
            <a:off x="685800" y="4343400"/>
            <a:ext cx="5468938" cy="4114800"/>
          </a:xfrm>
        </p:spPr>
        <p:txBody>
          <a:bodyPr tIns="15120">
            <a:spAutoFit/>
          </a:bodyPr>
          <a:lstStyle/>
          <a:p>
            <a:pPr eaLnBrk="1">
              <a:lnSpc>
                <a:spcPct val="90000"/>
              </a:lnSpc>
            </a:pPr>
            <a:r>
              <a:rPr lang="en-GB">
                <a:latin typeface="Times New Roman" pitchFamily="18" charset="0"/>
                <a:ea typeface="MS Gothic" pitchFamily="49" charset="-128"/>
                <a:cs typeface="Mangal" pitchFamily="18" charset="0"/>
              </a:rPr>
              <a:t>T</a:t>
            </a:r>
            <a:r>
              <a:rPr lang="en-GB" sz="1400">
                <a:latin typeface="Times New Roman" pitchFamily="18" charset="0"/>
                <a:ea typeface="MS Gothic" pitchFamily="49" charset="-128"/>
                <a:cs typeface="Mangal" pitchFamily="18" charset="0"/>
              </a:rPr>
              <a:t>HIS SLIDE HIGHLIGHTS HOW MUCH OF HISTORY IS WITHOUT A COMPLEX FOSSIL RECORD</a:t>
            </a:r>
          </a:p>
          <a:p>
            <a:pPr eaLnBrk="1">
              <a:lnSpc>
                <a:spcPct val="90000"/>
              </a:lnSpc>
            </a:pPr>
            <a:endParaRPr lang="en-GB" sz="1400">
              <a:latin typeface="Times New Roman" pitchFamily="18" charset="0"/>
              <a:ea typeface="MS Gothic" pitchFamily="49" charset="-128"/>
              <a:cs typeface="Mangal" pitchFamily="18" charset="0"/>
            </a:endParaRPr>
          </a:p>
          <a:p>
            <a:pPr eaLnBrk="1">
              <a:lnSpc>
                <a:spcPct val="90000"/>
              </a:lnSpc>
            </a:pPr>
            <a:endParaRPr lang="en-GB" sz="1400">
              <a:latin typeface="Times New Roman" pitchFamily="18" charset="0"/>
              <a:ea typeface="MS Gothic" pitchFamily="49" charset="-128"/>
              <a:cs typeface="Mangal" pitchFamily="18" charset="0"/>
            </a:endParaRPr>
          </a:p>
          <a:p>
            <a:pPr eaLnBrk="1">
              <a:lnSpc>
                <a:spcPct val="90000"/>
              </a:lnSpc>
            </a:pPr>
            <a:endParaRPr lang="en-GB" sz="1400">
              <a:latin typeface="Times New Roman" pitchFamily="18" charset="0"/>
              <a:ea typeface="MS Gothic" pitchFamily="49" charset="-128"/>
              <a:cs typeface="Mangal" pitchFamily="18" charset="0"/>
            </a:endParaRPr>
          </a:p>
          <a:p>
            <a:pPr eaLnBrk="1">
              <a:lnSpc>
                <a:spcPct val="90000"/>
              </a:lnSpc>
            </a:pPr>
            <a:r>
              <a:rPr lang="en-GB">
                <a:latin typeface="Times New Roman" pitchFamily="18" charset="0"/>
                <a:ea typeface="MS Gothic" pitchFamily="49" charset="-128"/>
                <a:cs typeface="Mangal" pitchFamily="18"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3" y="4763"/>
            <a:ext cx="1587" cy="14331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36867" name="Notes Placeholder 2"/>
          <p:cNvSpPr txBox="1">
            <a:spLocks noGrp="1"/>
          </p:cNvSpPr>
          <p:nvPr>
            <p:ph type="body" sz="quarter" idx="1"/>
          </p:nvPr>
        </p:nvSpPr>
        <p:spPr>
          <a:xfrm>
            <a:off x="685800" y="4343400"/>
            <a:ext cx="5457825" cy="4114800"/>
          </a:xfrm>
        </p:spPr>
        <p:txBody>
          <a:bodyPr tIns="9000">
            <a:spAutoFit/>
          </a:bodyPr>
          <a:lstStyle/>
          <a:p>
            <a:pPr eaLnBrk="1">
              <a:lnSpc>
                <a:spcPct val="95000"/>
              </a:lnSpc>
            </a:pPr>
            <a:r>
              <a:rPr lang="en-GB" sz="1400">
                <a:latin typeface="Times New Roman" pitchFamily="18" charset="0"/>
                <a:ea typeface="Microsoft YaHei" pitchFamily="34" charset="-122"/>
                <a:cs typeface="Mangal" pitchFamily="18" charset="0"/>
              </a:rPr>
              <a:t>THIS SLIDE ALLOWS THE PRESENTER TO  INTRODUCE TO THE  TALK THE EVIDENCE AVAILABLE TO GEOLOGISTS TO DETERMINE CLIMATIC INFORMATION FROM DEEP TIME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630238"/>
            <a:ext cx="8439150" cy="1382712"/>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254000" y="2019300"/>
            <a:ext cx="8616950" cy="4600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8078717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630238"/>
            <a:ext cx="8439150" cy="1382712"/>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254000" y="2019300"/>
            <a:ext cx="4232275" cy="46005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38675" y="2019300"/>
            <a:ext cx="4232275" cy="46005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5783456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287896"/>
      </p:ext>
    </p:extLst>
  </p:cSld>
  <p:clrMapOvr>
    <a:masterClrMapping/>
  </p:clrMapOvr>
  <p:transition spd="slow"/>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88292" y="185488"/>
            <a:ext cx="4281083" cy="6483600"/>
          </a:xfrm>
          <a:prstGeom prst="rect">
            <a:avLst/>
          </a:prstGeom>
        </p:spPr>
      </p:pic>
      <p:sp>
        <p:nvSpPr>
          <p:cNvPr id="18" name="Freeform 2"/>
          <p:cNvSpPr>
            <a:spLocks noChangeArrowheads="1"/>
          </p:cNvSpPr>
          <p:nvPr userDrawn="1"/>
        </p:nvSpPr>
        <p:spPr bwMode="auto">
          <a:xfrm>
            <a:off x="5511800" y="187325"/>
            <a:ext cx="3155950" cy="6484938"/>
          </a:xfrm>
          <a:custGeom>
            <a:avLst/>
            <a:gdLst>
              <a:gd name="T0" fmla="*/ 3155950 w 1357"/>
              <a:gd name="T1" fmla="*/ 4250436 h 2789"/>
              <a:gd name="T2" fmla="*/ 3153624 w 1357"/>
              <a:gd name="T3" fmla="*/ 4064422 h 2789"/>
              <a:gd name="T4" fmla="*/ 3139670 w 1357"/>
              <a:gd name="T5" fmla="*/ 3883057 h 2789"/>
              <a:gd name="T6" fmla="*/ 3121065 w 1357"/>
              <a:gd name="T7" fmla="*/ 3701693 h 2789"/>
              <a:gd name="T8" fmla="*/ 3093157 w 1357"/>
              <a:gd name="T9" fmla="*/ 3527304 h 2789"/>
              <a:gd name="T10" fmla="*/ 3060597 w 1357"/>
              <a:gd name="T11" fmla="*/ 3350590 h 2789"/>
              <a:gd name="T12" fmla="*/ 3021060 w 1357"/>
              <a:gd name="T13" fmla="*/ 3178526 h 2789"/>
              <a:gd name="T14" fmla="*/ 2974547 w 1357"/>
              <a:gd name="T15" fmla="*/ 3008788 h 2789"/>
              <a:gd name="T16" fmla="*/ 2921056 w 1357"/>
              <a:gd name="T17" fmla="*/ 2839050 h 2789"/>
              <a:gd name="T18" fmla="*/ 2860588 w 1357"/>
              <a:gd name="T19" fmla="*/ 2673962 h 2789"/>
              <a:gd name="T20" fmla="*/ 2793144 w 1357"/>
              <a:gd name="T21" fmla="*/ 2511199 h 2789"/>
              <a:gd name="T22" fmla="*/ 2721048 w 1357"/>
              <a:gd name="T23" fmla="*/ 2353086 h 2789"/>
              <a:gd name="T24" fmla="*/ 2641974 w 1357"/>
              <a:gd name="T25" fmla="*/ 2199624 h 2789"/>
              <a:gd name="T26" fmla="*/ 2555924 w 1357"/>
              <a:gd name="T27" fmla="*/ 2046162 h 2789"/>
              <a:gd name="T28" fmla="*/ 2465223 w 1357"/>
              <a:gd name="T29" fmla="*/ 1897350 h 2789"/>
              <a:gd name="T30" fmla="*/ 2367544 w 1357"/>
              <a:gd name="T31" fmla="*/ 1753189 h 2789"/>
              <a:gd name="T32" fmla="*/ 2267540 w 1357"/>
              <a:gd name="T33" fmla="*/ 1613678 h 2789"/>
              <a:gd name="T34" fmla="*/ 2046600 w 1357"/>
              <a:gd name="T35" fmla="*/ 1341631 h 2789"/>
              <a:gd name="T36" fmla="*/ 1807055 w 1357"/>
              <a:gd name="T37" fmla="*/ 1090511 h 2789"/>
              <a:gd name="T38" fmla="*/ 1546578 w 1357"/>
              <a:gd name="T39" fmla="*/ 857993 h 2789"/>
              <a:gd name="T40" fmla="*/ 1272148 w 1357"/>
              <a:gd name="T41" fmla="*/ 641751 h 2789"/>
              <a:gd name="T42" fmla="*/ 974461 w 1357"/>
              <a:gd name="T43" fmla="*/ 446435 h 2789"/>
              <a:gd name="T44" fmla="*/ 746544 w 1357"/>
              <a:gd name="T45" fmla="*/ 316225 h 2789"/>
              <a:gd name="T46" fmla="*/ 588397 w 1357"/>
              <a:gd name="T47" fmla="*/ 234844 h 2789"/>
              <a:gd name="T48" fmla="*/ 425600 w 1357"/>
              <a:gd name="T49" fmla="*/ 162763 h 2789"/>
              <a:gd name="T50" fmla="*/ 258151 w 1357"/>
              <a:gd name="T51" fmla="*/ 93007 h 2789"/>
              <a:gd name="T52" fmla="*/ 90702 w 1357"/>
              <a:gd name="T53" fmla="*/ 27902 h 2789"/>
              <a:gd name="T54" fmla="*/ 0 w 1357"/>
              <a:gd name="T55" fmla="*/ 0 h 2789"/>
              <a:gd name="T56" fmla="*/ 2539644 w 1357"/>
              <a:gd name="T57" fmla="*/ 6484938 h 2789"/>
              <a:gd name="T58" fmla="*/ 2609415 w 1357"/>
              <a:gd name="T59" fmla="*/ 6361703 h 2789"/>
              <a:gd name="T60" fmla="*/ 2739653 w 1357"/>
              <a:gd name="T61" fmla="*/ 6103608 h 2789"/>
              <a:gd name="T62" fmla="*/ 2853611 w 1357"/>
              <a:gd name="T63" fmla="*/ 5838537 h 2789"/>
              <a:gd name="T64" fmla="*/ 2951290 w 1357"/>
              <a:gd name="T65" fmla="*/ 5566490 h 2789"/>
              <a:gd name="T66" fmla="*/ 3030363 w 1357"/>
              <a:gd name="T67" fmla="*/ 5285143 h 2789"/>
              <a:gd name="T68" fmla="*/ 3090831 w 1357"/>
              <a:gd name="T69" fmla="*/ 4996820 h 2789"/>
              <a:gd name="T70" fmla="*/ 3132693 w 1357"/>
              <a:gd name="T71" fmla="*/ 4701522 h 2789"/>
              <a:gd name="T72" fmla="*/ 3153624 w 1357"/>
              <a:gd name="T73" fmla="*/ 4399248 h 2789"/>
              <a:gd name="T74" fmla="*/ 3155950 w 1357"/>
              <a:gd name="T75" fmla="*/ 4250436 h 27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57" h="2789">
                <a:moveTo>
                  <a:pt x="1357" y="1828"/>
                </a:moveTo>
                <a:lnTo>
                  <a:pt x="1357" y="1828"/>
                </a:lnTo>
                <a:lnTo>
                  <a:pt x="1357" y="1788"/>
                </a:lnTo>
                <a:lnTo>
                  <a:pt x="1356" y="1748"/>
                </a:lnTo>
                <a:lnTo>
                  <a:pt x="1353" y="1709"/>
                </a:lnTo>
                <a:lnTo>
                  <a:pt x="1350" y="1670"/>
                </a:lnTo>
                <a:lnTo>
                  <a:pt x="1346" y="1632"/>
                </a:lnTo>
                <a:lnTo>
                  <a:pt x="1342" y="1592"/>
                </a:lnTo>
                <a:lnTo>
                  <a:pt x="1336" y="1554"/>
                </a:lnTo>
                <a:lnTo>
                  <a:pt x="1330" y="1517"/>
                </a:lnTo>
                <a:lnTo>
                  <a:pt x="1324" y="1478"/>
                </a:lnTo>
                <a:lnTo>
                  <a:pt x="1316" y="1441"/>
                </a:lnTo>
                <a:lnTo>
                  <a:pt x="1309" y="1404"/>
                </a:lnTo>
                <a:lnTo>
                  <a:pt x="1299" y="1367"/>
                </a:lnTo>
                <a:lnTo>
                  <a:pt x="1290" y="1330"/>
                </a:lnTo>
                <a:lnTo>
                  <a:pt x="1279" y="1294"/>
                </a:lnTo>
                <a:lnTo>
                  <a:pt x="1268" y="1257"/>
                </a:lnTo>
                <a:lnTo>
                  <a:pt x="1256" y="1221"/>
                </a:lnTo>
                <a:lnTo>
                  <a:pt x="1243" y="1186"/>
                </a:lnTo>
                <a:lnTo>
                  <a:pt x="1230" y="1150"/>
                </a:lnTo>
                <a:lnTo>
                  <a:pt x="1216" y="1115"/>
                </a:lnTo>
                <a:lnTo>
                  <a:pt x="1201" y="1080"/>
                </a:lnTo>
                <a:lnTo>
                  <a:pt x="1186" y="1047"/>
                </a:lnTo>
                <a:lnTo>
                  <a:pt x="1170" y="1012"/>
                </a:lnTo>
                <a:lnTo>
                  <a:pt x="1153" y="978"/>
                </a:lnTo>
                <a:lnTo>
                  <a:pt x="1136" y="946"/>
                </a:lnTo>
                <a:lnTo>
                  <a:pt x="1118" y="912"/>
                </a:lnTo>
                <a:lnTo>
                  <a:pt x="1099" y="880"/>
                </a:lnTo>
                <a:lnTo>
                  <a:pt x="1080" y="849"/>
                </a:lnTo>
                <a:lnTo>
                  <a:pt x="1060" y="816"/>
                </a:lnTo>
                <a:lnTo>
                  <a:pt x="1040" y="785"/>
                </a:lnTo>
                <a:lnTo>
                  <a:pt x="1018" y="754"/>
                </a:lnTo>
                <a:lnTo>
                  <a:pt x="997" y="724"/>
                </a:lnTo>
                <a:lnTo>
                  <a:pt x="975" y="694"/>
                </a:lnTo>
                <a:lnTo>
                  <a:pt x="928" y="635"/>
                </a:lnTo>
                <a:lnTo>
                  <a:pt x="880" y="577"/>
                </a:lnTo>
                <a:lnTo>
                  <a:pt x="830" y="522"/>
                </a:lnTo>
                <a:lnTo>
                  <a:pt x="777" y="469"/>
                </a:lnTo>
                <a:lnTo>
                  <a:pt x="722" y="418"/>
                </a:lnTo>
                <a:lnTo>
                  <a:pt x="665" y="369"/>
                </a:lnTo>
                <a:lnTo>
                  <a:pt x="607" y="322"/>
                </a:lnTo>
                <a:lnTo>
                  <a:pt x="547" y="276"/>
                </a:lnTo>
                <a:lnTo>
                  <a:pt x="484" y="233"/>
                </a:lnTo>
                <a:lnTo>
                  <a:pt x="419" y="192"/>
                </a:lnTo>
                <a:lnTo>
                  <a:pt x="353" y="155"/>
                </a:lnTo>
                <a:lnTo>
                  <a:pt x="321" y="136"/>
                </a:lnTo>
                <a:lnTo>
                  <a:pt x="286" y="119"/>
                </a:lnTo>
                <a:lnTo>
                  <a:pt x="253" y="101"/>
                </a:lnTo>
                <a:lnTo>
                  <a:pt x="218" y="86"/>
                </a:lnTo>
                <a:lnTo>
                  <a:pt x="183" y="70"/>
                </a:lnTo>
                <a:lnTo>
                  <a:pt x="147" y="54"/>
                </a:lnTo>
                <a:lnTo>
                  <a:pt x="111" y="40"/>
                </a:lnTo>
                <a:lnTo>
                  <a:pt x="75" y="26"/>
                </a:lnTo>
                <a:lnTo>
                  <a:pt x="39" y="12"/>
                </a:lnTo>
                <a:lnTo>
                  <a:pt x="2" y="0"/>
                </a:lnTo>
                <a:lnTo>
                  <a:pt x="0" y="0"/>
                </a:lnTo>
                <a:lnTo>
                  <a:pt x="0" y="2789"/>
                </a:lnTo>
                <a:lnTo>
                  <a:pt x="1092" y="2789"/>
                </a:lnTo>
                <a:lnTo>
                  <a:pt x="1122" y="2736"/>
                </a:lnTo>
                <a:lnTo>
                  <a:pt x="1150" y="2681"/>
                </a:lnTo>
                <a:lnTo>
                  <a:pt x="1178" y="2625"/>
                </a:lnTo>
                <a:lnTo>
                  <a:pt x="1204" y="2569"/>
                </a:lnTo>
                <a:lnTo>
                  <a:pt x="1227" y="2511"/>
                </a:lnTo>
                <a:lnTo>
                  <a:pt x="1249" y="2453"/>
                </a:lnTo>
                <a:lnTo>
                  <a:pt x="1269" y="2394"/>
                </a:lnTo>
                <a:lnTo>
                  <a:pt x="1287" y="2334"/>
                </a:lnTo>
                <a:lnTo>
                  <a:pt x="1303" y="2273"/>
                </a:lnTo>
                <a:lnTo>
                  <a:pt x="1317" y="2212"/>
                </a:lnTo>
                <a:lnTo>
                  <a:pt x="1329" y="2149"/>
                </a:lnTo>
                <a:lnTo>
                  <a:pt x="1339" y="2086"/>
                </a:lnTo>
                <a:lnTo>
                  <a:pt x="1347" y="2022"/>
                </a:lnTo>
                <a:lnTo>
                  <a:pt x="1352" y="1958"/>
                </a:lnTo>
                <a:lnTo>
                  <a:pt x="1356" y="1892"/>
                </a:lnTo>
                <a:lnTo>
                  <a:pt x="1357" y="1828"/>
                </a:lnTo>
                <a:close/>
              </a:path>
            </a:pathLst>
          </a:custGeom>
          <a:solidFill>
            <a:srgbClr val="FFF5C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Rectangle 3"/>
          <p:cNvSpPr>
            <a:spLocks noChangeArrowheads="1"/>
          </p:cNvSpPr>
          <p:nvPr userDrawn="1"/>
        </p:nvSpPr>
        <p:spPr bwMode="auto">
          <a:xfrm>
            <a:off x="250825" y="187325"/>
            <a:ext cx="5270500" cy="6475413"/>
          </a:xfrm>
          <a:prstGeom prst="rect">
            <a:avLst/>
          </a:prstGeom>
          <a:solidFill>
            <a:srgbClr val="FFF5C8"/>
          </a:solidFill>
          <a:ln w="3240">
            <a:solidFill>
              <a:srgbClr val="FFF5C8"/>
            </a:solidFill>
            <a:miter lim="800000"/>
            <a:headEnd/>
            <a:tailEnd/>
          </a:ln>
          <a:effectLst/>
          <a:extLst/>
        </p:spPr>
        <p:txBody>
          <a:bodyPr wrap="none" anchor="ctr"/>
          <a:lstStyle/>
          <a:p>
            <a:endParaRPr lang="en-US"/>
          </a:p>
        </p:txBody>
      </p:sp>
      <p:sp>
        <p:nvSpPr>
          <p:cNvPr id="20" name="Rectangle 4"/>
          <p:cNvSpPr>
            <a:spLocks noChangeArrowheads="1"/>
          </p:cNvSpPr>
          <p:nvPr userDrawn="1"/>
        </p:nvSpPr>
        <p:spPr bwMode="auto">
          <a:xfrm>
            <a:off x="250825" y="187325"/>
            <a:ext cx="5270500" cy="446088"/>
          </a:xfrm>
          <a:prstGeom prst="rect">
            <a:avLst/>
          </a:prstGeom>
          <a:solidFill>
            <a:srgbClr val="186C9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5"/>
          <p:cNvSpPr>
            <a:spLocks noChangeArrowheads="1"/>
          </p:cNvSpPr>
          <p:nvPr userDrawn="1"/>
        </p:nvSpPr>
        <p:spPr bwMode="auto">
          <a:xfrm>
            <a:off x="5511800" y="187325"/>
            <a:ext cx="974725" cy="446088"/>
          </a:xfrm>
          <a:custGeom>
            <a:avLst/>
            <a:gdLst>
              <a:gd name="T0" fmla="*/ 974725 w 614"/>
              <a:gd name="T1" fmla="*/ 446088 h 281"/>
              <a:gd name="T2" fmla="*/ 820738 w 614"/>
              <a:gd name="T3" fmla="*/ 360363 h 281"/>
              <a:gd name="T4" fmla="*/ 746125 w 614"/>
              <a:gd name="T5" fmla="*/ 315913 h 281"/>
              <a:gd name="T6" fmla="*/ 665163 w 614"/>
              <a:gd name="T7" fmla="*/ 276225 h 281"/>
              <a:gd name="T8" fmla="*/ 588963 w 614"/>
              <a:gd name="T9" fmla="*/ 234950 h 281"/>
              <a:gd name="T10" fmla="*/ 506413 w 614"/>
              <a:gd name="T11" fmla="*/ 200025 h 281"/>
              <a:gd name="T12" fmla="*/ 425450 w 614"/>
              <a:gd name="T13" fmla="*/ 161925 h 281"/>
              <a:gd name="T14" fmla="*/ 341313 w 614"/>
              <a:gd name="T15" fmla="*/ 125413 h 281"/>
              <a:gd name="T16" fmla="*/ 258763 w 614"/>
              <a:gd name="T17" fmla="*/ 93663 h 281"/>
              <a:gd name="T18" fmla="*/ 174625 w 614"/>
              <a:gd name="T19" fmla="*/ 60325 h 281"/>
              <a:gd name="T20" fmla="*/ 90488 w 614"/>
              <a:gd name="T21" fmla="*/ 28575 h 281"/>
              <a:gd name="T22" fmla="*/ 4763 w 614"/>
              <a:gd name="T23" fmla="*/ 0 h 281"/>
              <a:gd name="T24" fmla="*/ 0 w 614"/>
              <a:gd name="T25" fmla="*/ 0 h 281"/>
              <a:gd name="T26" fmla="*/ 3175 w 614"/>
              <a:gd name="T27" fmla="*/ 446088 h 281"/>
              <a:gd name="T28" fmla="*/ 974725 w 614"/>
              <a:gd name="T29" fmla="*/ 446088 h 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4" h="281">
                <a:moveTo>
                  <a:pt x="614" y="281"/>
                </a:moveTo>
                <a:lnTo>
                  <a:pt x="517" y="227"/>
                </a:lnTo>
                <a:lnTo>
                  <a:pt x="470" y="199"/>
                </a:lnTo>
                <a:lnTo>
                  <a:pt x="419" y="174"/>
                </a:lnTo>
                <a:lnTo>
                  <a:pt x="371" y="148"/>
                </a:lnTo>
                <a:lnTo>
                  <a:pt x="319" y="126"/>
                </a:lnTo>
                <a:lnTo>
                  <a:pt x="268" y="102"/>
                </a:lnTo>
                <a:lnTo>
                  <a:pt x="215" y="79"/>
                </a:lnTo>
                <a:lnTo>
                  <a:pt x="163" y="59"/>
                </a:lnTo>
                <a:lnTo>
                  <a:pt x="110" y="38"/>
                </a:lnTo>
                <a:lnTo>
                  <a:pt x="57" y="18"/>
                </a:lnTo>
                <a:lnTo>
                  <a:pt x="3" y="0"/>
                </a:lnTo>
                <a:lnTo>
                  <a:pt x="0" y="0"/>
                </a:lnTo>
                <a:lnTo>
                  <a:pt x="2" y="281"/>
                </a:lnTo>
                <a:lnTo>
                  <a:pt x="614" y="281"/>
                </a:lnTo>
                <a:close/>
              </a:path>
            </a:pathLst>
          </a:custGeom>
          <a:solidFill>
            <a:srgbClr val="186C9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6"/>
          <p:cNvSpPr>
            <a:spLocks noChangeArrowheads="1"/>
          </p:cNvSpPr>
          <p:nvPr userDrawn="1"/>
        </p:nvSpPr>
        <p:spPr bwMode="auto">
          <a:xfrm>
            <a:off x="7970838" y="1790700"/>
            <a:ext cx="850900" cy="4872038"/>
          </a:xfrm>
          <a:custGeom>
            <a:avLst/>
            <a:gdLst>
              <a:gd name="T0" fmla="*/ 850900 w 365"/>
              <a:gd name="T1" fmla="*/ 2578768 h 2099"/>
              <a:gd name="T2" fmla="*/ 836913 w 365"/>
              <a:gd name="T3" fmla="*/ 2246847 h 2099"/>
              <a:gd name="T4" fmla="*/ 799613 w 365"/>
              <a:gd name="T5" fmla="*/ 1921890 h 2099"/>
              <a:gd name="T6" fmla="*/ 739001 w 365"/>
              <a:gd name="T7" fmla="*/ 1603896 h 2099"/>
              <a:gd name="T8" fmla="*/ 655076 w 365"/>
              <a:gd name="T9" fmla="*/ 1295187 h 2099"/>
              <a:gd name="T10" fmla="*/ 655076 w 365"/>
              <a:gd name="T11" fmla="*/ 1295187 h 2099"/>
              <a:gd name="T12" fmla="*/ 655076 w 365"/>
              <a:gd name="T13" fmla="*/ 1295187 h 2099"/>
              <a:gd name="T14" fmla="*/ 601458 w 365"/>
              <a:gd name="T15" fmla="*/ 1137350 h 2099"/>
              <a:gd name="T16" fmla="*/ 601458 w 365"/>
              <a:gd name="T17" fmla="*/ 1137350 h 2099"/>
              <a:gd name="T18" fmla="*/ 573483 w 365"/>
              <a:gd name="T19" fmla="*/ 1053790 h 2099"/>
              <a:gd name="T20" fmla="*/ 508209 w 365"/>
              <a:gd name="T21" fmla="*/ 893633 h 2099"/>
              <a:gd name="T22" fmla="*/ 435941 w 365"/>
              <a:gd name="T23" fmla="*/ 735796 h 2099"/>
              <a:gd name="T24" fmla="*/ 361341 w 365"/>
              <a:gd name="T25" fmla="*/ 580281 h 2099"/>
              <a:gd name="T26" fmla="*/ 319379 w 365"/>
              <a:gd name="T27" fmla="*/ 503684 h 2099"/>
              <a:gd name="T28" fmla="*/ 319379 w 365"/>
              <a:gd name="T29" fmla="*/ 499042 h 2099"/>
              <a:gd name="T30" fmla="*/ 317048 w 365"/>
              <a:gd name="T31" fmla="*/ 499042 h 2099"/>
              <a:gd name="T32" fmla="*/ 317048 w 365"/>
              <a:gd name="T33" fmla="*/ 499042 h 2099"/>
              <a:gd name="T34" fmla="*/ 200486 w 365"/>
              <a:gd name="T35" fmla="*/ 299425 h 2099"/>
              <a:gd name="T36" fmla="*/ 74599 w 365"/>
              <a:gd name="T37" fmla="*/ 106772 h 2099"/>
              <a:gd name="T38" fmla="*/ 74599 w 365"/>
              <a:gd name="T39" fmla="*/ 106772 h 2099"/>
              <a:gd name="T40" fmla="*/ 74599 w 365"/>
              <a:gd name="T41" fmla="*/ 104451 h 2099"/>
              <a:gd name="T42" fmla="*/ 72268 w 365"/>
              <a:gd name="T43" fmla="*/ 99808 h 2099"/>
              <a:gd name="T44" fmla="*/ 0 w 365"/>
              <a:gd name="T45" fmla="*/ 0 h 2099"/>
              <a:gd name="T46" fmla="*/ 0 w 365"/>
              <a:gd name="T47" fmla="*/ 0 h 2099"/>
              <a:gd name="T48" fmla="*/ 55950 w 365"/>
              <a:gd name="T49" fmla="*/ 83560 h 2099"/>
              <a:gd name="T50" fmla="*/ 165518 w 365"/>
              <a:gd name="T51" fmla="*/ 259966 h 2099"/>
              <a:gd name="T52" fmla="*/ 219136 w 365"/>
              <a:gd name="T53" fmla="*/ 345847 h 2099"/>
              <a:gd name="T54" fmla="*/ 221467 w 365"/>
              <a:gd name="T55" fmla="*/ 355132 h 2099"/>
              <a:gd name="T56" fmla="*/ 305392 w 365"/>
              <a:gd name="T57" fmla="*/ 501363 h 2099"/>
              <a:gd name="T58" fmla="*/ 405635 w 365"/>
              <a:gd name="T59" fmla="*/ 694016 h 2099"/>
              <a:gd name="T60" fmla="*/ 494221 w 365"/>
              <a:gd name="T61" fmla="*/ 888990 h 2099"/>
              <a:gd name="T62" fmla="*/ 573483 w 365"/>
              <a:gd name="T63" fmla="*/ 1093249 h 2099"/>
              <a:gd name="T64" fmla="*/ 643420 w 365"/>
              <a:gd name="T65" fmla="*/ 1297508 h 2099"/>
              <a:gd name="T66" fmla="*/ 643420 w 365"/>
              <a:gd name="T67" fmla="*/ 1295187 h 2099"/>
              <a:gd name="T68" fmla="*/ 643420 w 365"/>
              <a:gd name="T69" fmla="*/ 1297508 h 2099"/>
              <a:gd name="T70" fmla="*/ 690045 w 365"/>
              <a:gd name="T71" fmla="*/ 1459987 h 2099"/>
              <a:gd name="T72" fmla="*/ 725013 w 365"/>
              <a:gd name="T73" fmla="*/ 1594612 h 2099"/>
              <a:gd name="T74" fmla="*/ 780963 w 365"/>
              <a:gd name="T75" fmla="*/ 1868504 h 2099"/>
              <a:gd name="T76" fmla="*/ 815932 w 365"/>
              <a:gd name="T77" fmla="*/ 2149360 h 2099"/>
              <a:gd name="T78" fmla="*/ 836913 w 365"/>
              <a:gd name="T79" fmla="*/ 2437180 h 2099"/>
              <a:gd name="T80" fmla="*/ 839244 w 365"/>
              <a:gd name="T81" fmla="*/ 2578768 h 2099"/>
              <a:gd name="T82" fmla="*/ 827588 w 365"/>
              <a:gd name="T83" fmla="*/ 2892120 h 2099"/>
              <a:gd name="T84" fmla="*/ 794950 w 365"/>
              <a:gd name="T85" fmla="*/ 3198508 h 2099"/>
              <a:gd name="T86" fmla="*/ 741332 w 365"/>
              <a:gd name="T87" fmla="*/ 3497933 h 2099"/>
              <a:gd name="T88" fmla="*/ 666733 w 365"/>
              <a:gd name="T89" fmla="*/ 3788073 h 2099"/>
              <a:gd name="T90" fmla="*/ 573483 w 365"/>
              <a:gd name="T91" fmla="*/ 4073572 h 2099"/>
              <a:gd name="T92" fmla="*/ 459253 w 365"/>
              <a:gd name="T93" fmla="*/ 4349785 h 2099"/>
              <a:gd name="T94" fmla="*/ 331035 w 365"/>
              <a:gd name="T95" fmla="*/ 4614393 h 2099"/>
              <a:gd name="T96" fmla="*/ 181836 w 365"/>
              <a:gd name="T97" fmla="*/ 4872038 h 2099"/>
              <a:gd name="T98" fmla="*/ 195824 w 365"/>
              <a:gd name="T99" fmla="*/ 4872038 h 2099"/>
              <a:gd name="T100" fmla="*/ 340360 w 365"/>
              <a:gd name="T101" fmla="*/ 4614393 h 2099"/>
              <a:gd name="T102" fmla="*/ 473240 w 365"/>
              <a:gd name="T103" fmla="*/ 4349785 h 2099"/>
              <a:gd name="T104" fmla="*/ 585139 w 365"/>
              <a:gd name="T105" fmla="*/ 4071250 h 2099"/>
              <a:gd name="T106" fmla="*/ 676058 w 365"/>
              <a:gd name="T107" fmla="*/ 3788073 h 2099"/>
              <a:gd name="T108" fmla="*/ 752988 w 365"/>
              <a:gd name="T109" fmla="*/ 3495612 h 2099"/>
              <a:gd name="T110" fmla="*/ 806607 w 365"/>
              <a:gd name="T111" fmla="*/ 3198508 h 2099"/>
              <a:gd name="T112" fmla="*/ 839244 w 365"/>
              <a:gd name="T113" fmla="*/ 2892120 h 2099"/>
              <a:gd name="T114" fmla="*/ 850900 w 365"/>
              <a:gd name="T115" fmla="*/ 2578768 h 20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65" h="2099">
                <a:moveTo>
                  <a:pt x="365" y="1111"/>
                </a:moveTo>
                <a:lnTo>
                  <a:pt x="365" y="1111"/>
                </a:lnTo>
                <a:lnTo>
                  <a:pt x="364" y="1040"/>
                </a:lnTo>
                <a:lnTo>
                  <a:pt x="359" y="968"/>
                </a:lnTo>
                <a:lnTo>
                  <a:pt x="353" y="898"/>
                </a:lnTo>
                <a:lnTo>
                  <a:pt x="343" y="828"/>
                </a:lnTo>
                <a:lnTo>
                  <a:pt x="331" y="760"/>
                </a:lnTo>
                <a:lnTo>
                  <a:pt x="317" y="691"/>
                </a:lnTo>
                <a:lnTo>
                  <a:pt x="300" y="624"/>
                </a:lnTo>
                <a:lnTo>
                  <a:pt x="281" y="558"/>
                </a:lnTo>
                <a:lnTo>
                  <a:pt x="258" y="490"/>
                </a:lnTo>
                <a:lnTo>
                  <a:pt x="246" y="454"/>
                </a:lnTo>
                <a:lnTo>
                  <a:pt x="232" y="419"/>
                </a:lnTo>
                <a:lnTo>
                  <a:pt x="218" y="385"/>
                </a:lnTo>
                <a:lnTo>
                  <a:pt x="203" y="351"/>
                </a:lnTo>
                <a:lnTo>
                  <a:pt x="187" y="317"/>
                </a:lnTo>
                <a:lnTo>
                  <a:pt x="172" y="283"/>
                </a:lnTo>
                <a:lnTo>
                  <a:pt x="155" y="250"/>
                </a:lnTo>
                <a:lnTo>
                  <a:pt x="137" y="217"/>
                </a:lnTo>
                <a:lnTo>
                  <a:pt x="137" y="215"/>
                </a:lnTo>
                <a:lnTo>
                  <a:pt x="136" y="215"/>
                </a:lnTo>
                <a:lnTo>
                  <a:pt x="112" y="172"/>
                </a:lnTo>
                <a:lnTo>
                  <a:pt x="86" y="129"/>
                </a:lnTo>
                <a:lnTo>
                  <a:pt x="60" y="88"/>
                </a:lnTo>
                <a:lnTo>
                  <a:pt x="32" y="46"/>
                </a:lnTo>
                <a:lnTo>
                  <a:pt x="32" y="45"/>
                </a:lnTo>
                <a:lnTo>
                  <a:pt x="31" y="43"/>
                </a:lnTo>
                <a:lnTo>
                  <a:pt x="0" y="0"/>
                </a:lnTo>
                <a:lnTo>
                  <a:pt x="24" y="36"/>
                </a:lnTo>
                <a:lnTo>
                  <a:pt x="48" y="73"/>
                </a:lnTo>
                <a:lnTo>
                  <a:pt x="71" y="112"/>
                </a:lnTo>
                <a:lnTo>
                  <a:pt x="94" y="149"/>
                </a:lnTo>
                <a:lnTo>
                  <a:pt x="95" y="153"/>
                </a:lnTo>
                <a:lnTo>
                  <a:pt x="131" y="216"/>
                </a:lnTo>
                <a:lnTo>
                  <a:pt x="152" y="257"/>
                </a:lnTo>
                <a:lnTo>
                  <a:pt x="174" y="299"/>
                </a:lnTo>
                <a:lnTo>
                  <a:pt x="193" y="341"/>
                </a:lnTo>
                <a:lnTo>
                  <a:pt x="212" y="383"/>
                </a:lnTo>
                <a:lnTo>
                  <a:pt x="229" y="426"/>
                </a:lnTo>
                <a:lnTo>
                  <a:pt x="246" y="471"/>
                </a:lnTo>
                <a:lnTo>
                  <a:pt x="262" y="515"/>
                </a:lnTo>
                <a:lnTo>
                  <a:pt x="276" y="559"/>
                </a:lnTo>
                <a:lnTo>
                  <a:pt x="276" y="558"/>
                </a:lnTo>
                <a:lnTo>
                  <a:pt x="276" y="559"/>
                </a:lnTo>
                <a:lnTo>
                  <a:pt x="296" y="629"/>
                </a:lnTo>
                <a:lnTo>
                  <a:pt x="311" y="687"/>
                </a:lnTo>
                <a:lnTo>
                  <a:pt x="324" y="746"/>
                </a:lnTo>
                <a:lnTo>
                  <a:pt x="335" y="805"/>
                </a:lnTo>
                <a:lnTo>
                  <a:pt x="343" y="865"/>
                </a:lnTo>
                <a:lnTo>
                  <a:pt x="350" y="926"/>
                </a:lnTo>
                <a:lnTo>
                  <a:pt x="355" y="988"/>
                </a:lnTo>
                <a:lnTo>
                  <a:pt x="359" y="1050"/>
                </a:lnTo>
                <a:lnTo>
                  <a:pt x="360" y="1111"/>
                </a:lnTo>
                <a:lnTo>
                  <a:pt x="359" y="1180"/>
                </a:lnTo>
                <a:lnTo>
                  <a:pt x="355" y="1246"/>
                </a:lnTo>
                <a:lnTo>
                  <a:pt x="349" y="1312"/>
                </a:lnTo>
                <a:lnTo>
                  <a:pt x="341" y="1378"/>
                </a:lnTo>
                <a:lnTo>
                  <a:pt x="330" y="1442"/>
                </a:lnTo>
                <a:lnTo>
                  <a:pt x="318" y="1507"/>
                </a:lnTo>
                <a:lnTo>
                  <a:pt x="302" y="1570"/>
                </a:lnTo>
                <a:lnTo>
                  <a:pt x="286" y="1632"/>
                </a:lnTo>
                <a:lnTo>
                  <a:pt x="266" y="1694"/>
                </a:lnTo>
                <a:lnTo>
                  <a:pt x="246" y="1755"/>
                </a:lnTo>
                <a:lnTo>
                  <a:pt x="222" y="1814"/>
                </a:lnTo>
                <a:lnTo>
                  <a:pt x="197" y="1874"/>
                </a:lnTo>
                <a:lnTo>
                  <a:pt x="170" y="1932"/>
                </a:lnTo>
                <a:lnTo>
                  <a:pt x="142" y="1988"/>
                </a:lnTo>
                <a:lnTo>
                  <a:pt x="110" y="2045"/>
                </a:lnTo>
                <a:lnTo>
                  <a:pt x="78" y="2099"/>
                </a:lnTo>
                <a:lnTo>
                  <a:pt x="84" y="2099"/>
                </a:lnTo>
                <a:lnTo>
                  <a:pt x="116" y="2045"/>
                </a:lnTo>
                <a:lnTo>
                  <a:pt x="146" y="1988"/>
                </a:lnTo>
                <a:lnTo>
                  <a:pt x="175" y="1932"/>
                </a:lnTo>
                <a:lnTo>
                  <a:pt x="203" y="1874"/>
                </a:lnTo>
                <a:lnTo>
                  <a:pt x="228" y="1814"/>
                </a:lnTo>
                <a:lnTo>
                  <a:pt x="251" y="1754"/>
                </a:lnTo>
                <a:lnTo>
                  <a:pt x="272" y="1694"/>
                </a:lnTo>
                <a:lnTo>
                  <a:pt x="290" y="1632"/>
                </a:lnTo>
                <a:lnTo>
                  <a:pt x="308" y="1570"/>
                </a:lnTo>
                <a:lnTo>
                  <a:pt x="323" y="1506"/>
                </a:lnTo>
                <a:lnTo>
                  <a:pt x="335" y="1442"/>
                </a:lnTo>
                <a:lnTo>
                  <a:pt x="346" y="1378"/>
                </a:lnTo>
                <a:lnTo>
                  <a:pt x="354" y="1312"/>
                </a:lnTo>
                <a:lnTo>
                  <a:pt x="360" y="1246"/>
                </a:lnTo>
                <a:lnTo>
                  <a:pt x="364" y="1180"/>
                </a:lnTo>
                <a:lnTo>
                  <a:pt x="365" y="1111"/>
                </a:lnTo>
                <a:close/>
              </a:path>
            </a:pathLst>
          </a:cu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7"/>
          <p:cNvSpPr>
            <a:spLocks noChangeArrowheads="1"/>
          </p:cNvSpPr>
          <p:nvPr userDrawn="1"/>
        </p:nvSpPr>
        <p:spPr bwMode="auto">
          <a:xfrm>
            <a:off x="6396038" y="187325"/>
            <a:ext cx="2349500" cy="5192713"/>
          </a:xfrm>
          <a:custGeom>
            <a:avLst/>
            <a:gdLst>
              <a:gd name="T0" fmla="*/ 987302 w 1009"/>
              <a:gd name="T1" fmla="*/ 721919 h 2237"/>
              <a:gd name="T2" fmla="*/ 766091 w 1009"/>
              <a:gd name="T3" fmla="*/ 519968 h 2237"/>
              <a:gd name="T4" fmla="*/ 530908 w 1009"/>
              <a:gd name="T5" fmla="*/ 331944 h 2237"/>
              <a:gd name="T6" fmla="*/ 281754 w 1009"/>
              <a:gd name="T7" fmla="*/ 160169 h 2237"/>
              <a:gd name="T8" fmla="*/ 23285 w 1009"/>
              <a:gd name="T9" fmla="*/ 0 h 2237"/>
              <a:gd name="T10" fmla="*/ 0 w 1009"/>
              <a:gd name="T11" fmla="*/ 0 h 2237"/>
              <a:gd name="T12" fmla="*/ 263125 w 1009"/>
              <a:gd name="T13" fmla="*/ 160169 h 2237"/>
              <a:gd name="T14" fmla="*/ 516937 w 1009"/>
              <a:gd name="T15" fmla="*/ 334265 h 2237"/>
              <a:gd name="T16" fmla="*/ 754448 w 1009"/>
              <a:gd name="T17" fmla="*/ 524610 h 2237"/>
              <a:gd name="T18" fmla="*/ 980317 w 1009"/>
              <a:gd name="T19" fmla="*/ 731205 h 2237"/>
              <a:gd name="T20" fmla="*/ 1057159 w 1009"/>
              <a:gd name="T21" fmla="*/ 807807 h 2237"/>
              <a:gd name="T22" fmla="*/ 1206185 w 1009"/>
              <a:gd name="T23" fmla="*/ 967976 h 2237"/>
              <a:gd name="T24" fmla="*/ 1350555 w 1009"/>
              <a:gd name="T25" fmla="*/ 1135108 h 2237"/>
              <a:gd name="T26" fmla="*/ 1483282 w 1009"/>
              <a:gd name="T27" fmla="*/ 1309204 h 2237"/>
              <a:gd name="T28" fmla="*/ 1606695 w 1009"/>
              <a:gd name="T29" fmla="*/ 1490265 h 2237"/>
              <a:gd name="T30" fmla="*/ 1725450 w 1009"/>
              <a:gd name="T31" fmla="*/ 1673646 h 2237"/>
              <a:gd name="T32" fmla="*/ 1830235 w 1009"/>
              <a:gd name="T33" fmla="*/ 1866313 h 2237"/>
              <a:gd name="T34" fmla="*/ 1928034 w 1009"/>
              <a:gd name="T35" fmla="*/ 2063622 h 2237"/>
              <a:gd name="T36" fmla="*/ 2018847 w 1009"/>
              <a:gd name="T37" fmla="*/ 2267895 h 2237"/>
              <a:gd name="T38" fmla="*/ 2095689 w 1009"/>
              <a:gd name="T39" fmla="*/ 2476810 h 2237"/>
              <a:gd name="T40" fmla="*/ 2163217 w 1009"/>
              <a:gd name="T41" fmla="*/ 2688047 h 2237"/>
              <a:gd name="T42" fmla="*/ 2221430 w 1009"/>
              <a:gd name="T43" fmla="*/ 2906248 h 2237"/>
              <a:gd name="T44" fmla="*/ 2265672 w 1009"/>
              <a:gd name="T45" fmla="*/ 3126770 h 2237"/>
              <a:gd name="T46" fmla="*/ 2302929 w 1009"/>
              <a:gd name="T47" fmla="*/ 3347292 h 2237"/>
              <a:gd name="T48" fmla="*/ 2326215 w 1009"/>
              <a:gd name="T49" fmla="*/ 3577099 h 2237"/>
              <a:gd name="T50" fmla="*/ 2340186 w 1009"/>
              <a:gd name="T51" fmla="*/ 3806906 h 2237"/>
              <a:gd name="T52" fmla="*/ 2340186 w 1009"/>
              <a:gd name="T53" fmla="*/ 3925292 h 2237"/>
              <a:gd name="T54" fmla="*/ 2330872 w 1009"/>
              <a:gd name="T55" fmla="*/ 4208488 h 2237"/>
              <a:gd name="T56" fmla="*/ 2302929 w 1009"/>
              <a:gd name="T57" fmla="*/ 4489364 h 2237"/>
              <a:gd name="T58" fmla="*/ 2261015 w 1009"/>
              <a:gd name="T59" fmla="*/ 4765597 h 2237"/>
              <a:gd name="T60" fmla="*/ 2200473 w 1009"/>
              <a:gd name="T61" fmla="*/ 5032544 h 2237"/>
              <a:gd name="T62" fmla="*/ 2165545 w 1009"/>
              <a:gd name="T63" fmla="*/ 5192713 h 2237"/>
              <a:gd name="T64" fmla="*/ 2207459 w 1009"/>
              <a:gd name="T65" fmla="*/ 5041830 h 2237"/>
              <a:gd name="T66" fmla="*/ 2277315 w 1009"/>
              <a:gd name="T67" fmla="*/ 4730777 h 2237"/>
              <a:gd name="T68" fmla="*/ 2326215 w 1009"/>
              <a:gd name="T69" fmla="*/ 4412761 h 2237"/>
              <a:gd name="T70" fmla="*/ 2347171 w 1009"/>
              <a:gd name="T71" fmla="*/ 4090103 h 2237"/>
              <a:gd name="T72" fmla="*/ 2349500 w 1009"/>
              <a:gd name="T73" fmla="*/ 3925292 h 2237"/>
              <a:gd name="T74" fmla="*/ 2344843 w 1009"/>
              <a:gd name="T75" fmla="*/ 3690842 h 2237"/>
              <a:gd name="T76" fmla="*/ 2328543 w 1009"/>
              <a:gd name="T77" fmla="*/ 3463356 h 2237"/>
              <a:gd name="T78" fmla="*/ 2298272 w 1009"/>
              <a:gd name="T79" fmla="*/ 3233549 h 2237"/>
              <a:gd name="T80" fmla="*/ 2256358 w 1009"/>
              <a:gd name="T81" fmla="*/ 3010706 h 2237"/>
              <a:gd name="T82" fmla="*/ 2205130 w 1009"/>
              <a:gd name="T83" fmla="*/ 2794826 h 2237"/>
              <a:gd name="T84" fmla="*/ 2139931 w 1009"/>
              <a:gd name="T85" fmla="*/ 2576626 h 2237"/>
              <a:gd name="T86" fmla="*/ 2067746 w 1009"/>
              <a:gd name="T87" fmla="*/ 2367710 h 2237"/>
              <a:gd name="T88" fmla="*/ 1983919 w 1009"/>
              <a:gd name="T89" fmla="*/ 2161116 h 2237"/>
              <a:gd name="T90" fmla="*/ 1893106 w 1009"/>
              <a:gd name="T91" fmla="*/ 1961485 h 2237"/>
              <a:gd name="T92" fmla="*/ 1788321 w 1009"/>
              <a:gd name="T93" fmla="*/ 1766497 h 2237"/>
              <a:gd name="T94" fmla="*/ 1676551 w 1009"/>
              <a:gd name="T95" fmla="*/ 1576152 h 2237"/>
              <a:gd name="T96" fmla="*/ 1557795 w 1009"/>
              <a:gd name="T97" fmla="*/ 1392771 h 2237"/>
              <a:gd name="T98" fmla="*/ 1425068 w 1009"/>
              <a:gd name="T99" fmla="*/ 1214032 h 2237"/>
              <a:gd name="T100" fmla="*/ 1287684 w 1009"/>
              <a:gd name="T101" fmla="*/ 1042257 h 2237"/>
              <a:gd name="T102" fmla="*/ 1143315 w 1009"/>
              <a:gd name="T103" fmla="*/ 877445 h 2237"/>
              <a:gd name="T104" fmla="*/ 987302 w 1009"/>
              <a:gd name="T105" fmla="*/ 721919 h 2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09" h="2237">
                <a:moveTo>
                  <a:pt x="424" y="311"/>
                </a:moveTo>
                <a:lnTo>
                  <a:pt x="424" y="311"/>
                </a:lnTo>
                <a:lnTo>
                  <a:pt x="377" y="267"/>
                </a:lnTo>
                <a:lnTo>
                  <a:pt x="329" y="224"/>
                </a:lnTo>
                <a:lnTo>
                  <a:pt x="278" y="183"/>
                </a:lnTo>
                <a:lnTo>
                  <a:pt x="228" y="143"/>
                </a:lnTo>
                <a:lnTo>
                  <a:pt x="175" y="105"/>
                </a:lnTo>
                <a:lnTo>
                  <a:pt x="121" y="69"/>
                </a:lnTo>
                <a:lnTo>
                  <a:pt x="66" y="34"/>
                </a:lnTo>
                <a:lnTo>
                  <a:pt x="10" y="0"/>
                </a:lnTo>
                <a:lnTo>
                  <a:pt x="0" y="0"/>
                </a:lnTo>
                <a:lnTo>
                  <a:pt x="58" y="34"/>
                </a:lnTo>
                <a:lnTo>
                  <a:pt x="113" y="69"/>
                </a:lnTo>
                <a:lnTo>
                  <a:pt x="168" y="106"/>
                </a:lnTo>
                <a:lnTo>
                  <a:pt x="222" y="144"/>
                </a:lnTo>
                <a:lnTo>
                  <a:pt x="274" y="184"/>
                </a:lnTo>
                <a:lnTo>
                  <a:pt x="324" y="226"/>
                </a:lnTo>
                <a:lnTo>
                  <a:pt x="373" y="269"/>
                </a:lnTo>
                <a:lnTo>
                  <a:pt x="421" y="315"/>
                </a:lnTo>
                <a:lnTo>
                  <a:pt x="454" y="348"/>
                </a:lnTo>
                <a:lnTo>
                  <a:pt x="487" y="382"/>
                </a:lnTo>
                <a:lnTo>
                  <a:pt x="518" y="417"/>
                </a:lnTo>
                <a:lnTo>
                  <a:pt x="550" y="453"/>
                </a:lnTo>
                <a:lnTo>
                  <a:pt x="580" y="489"/>
                </a:lnTo>
                <a:lnTo>
                  <a:pt x="608" y="526"/>
                </a:lnTo>
                <a:lnTo>
                  <a:pt x="637" y="564"/>
                </a:lnTo>
                <a:lnTo>
                  <a:pt x="664" y="603"/>
                </a:lnTo>
                <a:lnTo>
                  <a:pt x="690" y="642"/>
                </a:lnTo>
                <a:lnTo>
                  <a:pt x="717" y="682"/>
                </a:lnTo>
                <a:lnTo>
                  <a:pt x="741" y="721"/>
                </a:lnTo>
                <a:lnTo>
                  <a:pt x="765" y="763"/>
                </a:lnTo>
                <a:lnTo>
                  <a:pt x="786" y="804"/>
                </a:lnTo>
                <a:lnTo>
                  <a:pt x="808" y="847"/>
                </a:lnTo>
                <a:lnTo>
                  <a:pt x="828" y="889"/>
                </a:lnTo>
                <a:lnTo>
                  <a:pt x="849" y="934"/>
                </a:lnTo>
                <a:lnTo>
                  <a:pt x="867" y="977"/>
                </a:lnTo>
                <a:lnTo>
                  <a:pt x="883" y="1021"/>
                </a:lnTo>
                <a:lnTo>
                  <a:pt x="900" y="1067"/>
                </a:lnTo>
                <a:lnTo>
                  <a:pt x="916" y="1113"/>
                </a:lnTo>
                <a:lnTo>
                  <a:pt x="929" y="1158"/>
                </a:lnTo>
                <a:lnTo>
                  <a:pt x="942" y="1205"/>
                </a:lnTo>
                <a:lnTo>
                  <a:pt x="954" y="1252"/>
                </a:lnTo>
                <a:lnTo>
                  <a:pt x="965" y="1299"/>
                </a:lnTo>
                <a:lnTo>
                  <a:pt x="973" y="1347"/>
                </a:lnTo>
                <a:lnTo>
                  <a:pt x="982" y="1395"/>
                </a:lnTo>
                <a:lnTo>
                  <a:pt x="989" y="1442"/>
                </a:lnTo>
                <a:lnTo>
                  <a:pt x="995" y="1492"/>
                </a:lnTo>
                <a:lnTo>
                  <a:pt x="999" y="1541"/>
                </a:lnTo>
                <a:lnTo>
                  <a:pt x="1002" y="1591"/>
                </a:lnTo>
                <a:lnTo>
                  <a:pt x="1005" y="1640"/>
                </a:lnTo>
                <a:lnTo>
                  <a:pt x="1005" y="1691"/>
                </a:lnTo>
                <a:lnTo>
                  <a:pt x="1003" y="1752"/>
                </a:lnTo>
                <a:lnTo>
                  <a:pt x="1001" y="1813"/>
                </a:lnTo>
                <a:lnTo>
                  <a:pt x="996" y="1874"/>
                </a:lnTo>
                <a:lnTo>
                  <a:pt x="989" y="1934"/>
                </a:lnTo>
                <a:lnTo>
                  <a:pt x="981" y="1993"/>
                </a:lnTo>
                <a:lnTo>
                  <a:pt x="971" y="2053"/>
                </a:lnTo>
                <a:lnTo>
                  <a:pt x="958" y="2111"/>
                </a:lnTo>
                <a:lnTo>
                  <a:pt x="945" y="2168"/>
                </a:lnTo>
                <a:lnTo>
                  <a:pt x="930" y="2237"/>
                </a:lnTo>
                <a:lnTo>
                  <a:pt x="948" y="2172"/>
                </a:lnTo>
                <a:lnTo>
                  <a:pt x="965" y="2105"/>
                </a:lnTo>
                <a:lnTo>
                  <a:pt x="978" y="2038"/>
                </a:lnTo>
                <a:lnTo>
                  <a:pt x="989" y="1970"/>
                </a:lnTo>
                <a:lnTo>
                  <a:pt x="999" y="1901"/>
                </a:lnTo>
                <a:lnTo>
                  <a:pt x="1005" y="1832"/>
                </a:lnTo>
                <a:lnTo>
                  <a:pt x="1008" y="1762"/>
                </a:lnTo>
                <a:lnTo>
                  <a:pt x="1009" y="1691"/>
                </a:lnTo>
                <a:lnTo>
                  <a:pt x="1009" y="1640"/>
                </a:lnTo>
                <a:lnTo>
                  <a:pt x="1007" y="1590"/>
                </a:lnTo>
                <a:lnTo>
                  <a:pt x="1003" y="1541"/>
                </a:lnTo>
                <a:lnTo>
                  <a:pt x="1000" y="1492"/>
                </a:lnTo>
                <a:lnTo>
                  <a:pt x="994" y="1442"/>
                </a:lnTo>
                <a:lnTo>
                  <a:pt x="987" y="1393"/>
                </a:lnTo>
                <a:lnTo>
                  <a:pt x="978" y="1345"/>
                </a:lnTo>
                <a:lnTo>
                  <a:pt x="969" y="1297"/>
                </a:lnTo>
                <a:lnTo>
                  <a:pt x="959" y="1251"/>
                </a:lnTo>
                <a:lnTo>
                  <a:pt x="947" y="1204"/>
                </a:lnTo>
                <a:lnTo>
                  <a:pt x="934" y="1157"/>
                </a:lnTo>
                <a:lnTo>
                  <a:pt x="919" y="1110"/>
                </a:lnTo>
                <a:lnTo>
                  <a:pt x="905" y="1065"/>
                </a:lnTo>
                <a:lnTo>
                  <a:pt x="888" y="1020"/>
                </a:lnTo>
                <a:lnTo>
                  <a:pt x="871" y="976"/>
                </a:lnTo>
                <a:lnTo>
                  <a:pt x="852" y="931"/>
                </a:lnTo>
                <a:lnTo>
                  <a:pt x="833" y="888"/>
                </a:lnTo>
                <a:lnTo>
                  <a:pt x="813" y="845"/>
                </a:lnTo>
                <a:lnTo>
                  <a:pt x="791" y="803"/>
                </a:lnTo>
                <a:lnTo>
                  <a:pt x="768" y="761"/>
                </a:lnTo>
                <a:lnTo>
                  <a:pt x="745" y="719"/>
                </a:lnTo>
                <a:lnTo>
                  <a:pt x="720" y="679"/>
                </a:lnTo>
                <a:lnTo>
                  <a:pt x="695" y="639"/>
                </a:lnTo>
                <a:lnTo>
                  <a:pt x="669" y="600"/>
                </a:lnTo>
                <a:lnTo>
                  <a:pt x="641" y="561"/>
                </a:lnTo>
                <a:lnTo>
                  <a:pt x="612" y="523"/>
                </a:lnTo>
                <a:lnTo>
                  <a:pt x="583" y="486"/>
                </a:lnTo>
                <a:lnTo>
                  <a:pt x="553" y="449"/>
                </a:lnTo>
                <a:lnTo>
                  <a:pt x="522" y="414"/>
                </a:lnTo>
                <a:lnTo>
                  <a:pt x="491" y="378"/>
                </a:lnTo>
                <a:lnTo>
                  <a:pt x="457" y="345"/>
                </a:lnTo>
                <a:lnTo>
                  <a:pt x="424" y="311"/>
                </a:lnTo>
                <a:close/>
              </a:path>
            </a:pathLst>
          </a:cu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 name="Freeform 8"/>
          <p:cNvSpPr>
            <a:spLocks noChangeArrowheads="1"/>
          </p:cNvSpPr>
          <p:nvPr userDrawn="1"/>
        </p:nvSpPr>
        <p:spPr bwMode="auto">
          <a:xfrm>
            <a:off x="5824538" y="187325"/>
            <a:ext cx="2138362" cy="1609725"/>
          </a:xfrm>
          <a:custGeom>
            <a:avLst/>
            <a:gdLst>
              <a:gd name="T0" fmla="*/ 1629892 w 921"/>
              <a:gd name="T1" fmla="*/ 1010433 h 693"/>
              <a:gd name="T2" fmla="*/ 1525411 w 921"/>
              <a:gd name="T3" fmla="*/ 912874 h 693"/>
              <a:gd name="T4" fmla="*/ 1523090 w 921"/>
              <a:gd name="T5" fmla="*/ 910552 h 693"/>
              <a:gd name="T6" fmla="*/ 1520768 w 921"/>
              <a:gd name="T7" fmla="*/ 905906 h 693"/>
              <a:gd name="T8" fmla="*/ 1520768 w 921"/>
              <a:gd name="T9" fmla="*/ 905906 h 693"/>
              <a:gd name="T10" fmla="*/ 1276981 w 921"/>
              <a:gd name="T11" fmla="*/ 703819 h 693"/>
              <a:gd name="T12" fmla="*/ 1021584 w 921"/>
              <a:gd name="T13" fmla="*/ 515669 h 693"/>
              <a:gd name="T14" fmla="*/ 1021584 w 921"/>
              <a:gd name="T15" fmla="*/ 515669 h 693"/>
              <a:gd name="T16" fmla="*/ 1019263 w 921"/>
              <a:gd name="T17" fmla="*/ 513347 h 693"/>
              <a:gd name="T18" fmla="*/ 1012297 w 921"/>
              <a:gd name="T19" fmla="*/ 511024 h 693"/>
              <a:gd name="T20" fmla="*/ 928713 w 921"/>
              <a:gd name="T21" fmla="*/ 455276 h 693"/>
              <a:gd name="T22" fmla="*/ 756901 w 921"/>
              <a:gd name="T23" fmla="*/ 348425 h 693"/>
              <a:gd name="T24" fmla="*/ 580446 w 921"/>
              <a:gd name="T25" fmla="*/ 248543 h 693"/>
              <a:gd name="T26" fmla="*/ 399347 w 921"/>
              <a:gd name="T27" fmla="*/ 160276 h 693"/>
              <a:gd name="T28" fmla="*/ 308797 w 921"/>
              <a:gd name="T29" fmla="*/ 116142 h 693"/>
              <a:gd name="T30" fmla="*/ 301832 w 921"/>
              <a:gd name="T31" fmla="*/ 111496 h 693"/>
              <a:gd name="T32" fmla="*/ 294866 w 921"/>
              <a:gd name="T33" fmla="*/ 109173 h 693"/>
              <a:gd name="T34" fmla="*/ 294866 w 921"/>
              <a:gd name="T35" fmla="*/ 109173 h 693"/>
              <a:gd name="T36" fmla="*/ 30183 w 921"/>
              <a:gd name="T37" fmla="*/ 0 h 693"/>
              <a:gd name="T38" fmla="*/ 0 w 921"/>
              <a:gd name="T39" fmla="*/ 0 h 693"/>
              <a:gd name="T40" fmla="*/ 273970 w 921"/>
              <a:gd name="T41" fmla="*/ 111496 h 693"/>
              <a:gd name="T42" fmla="*/ 369163 w 921"/>
              <a:gd name="T43" fmla="*/ 157953 h 693"/>
              <a:gd name="T44" fmla="*/ 557228 w 921"/>
              <a:gd name="T45" fmla="*/ 248543 h 693"/>
              <a:gd name="T46" fmla="*/ 738327 w 921"/>
              <a:gd name="T47" fmla="*/ 348425 h 693"/>
              <a:gd name="T48" fmla="*/ 912461 w 921"/>
              <a:gd name="T49" fmla="*/ 457599 h 693"/>
              <a:gd name="T50" fmla="*/ 998367 w 921"/>
              <a:gd name="T51" fmla="*/ 513347 h 693"/>
              <a:gd name="T52" fmla="*/ 1258406 w 921"/>
              <a:gd name="T53" fmla="*/ 703819 h 693"/>
              <a:gd name="T54" fmla="*/ 1506837 w 921"/>
              <a:gd name="T55" fmla="*/ 910552 h 693"/>
              <a:gd name="T56" fmla="*/ 1622926 w 921"/>
              <a:gd name="T57" fmla="*/ 1017402 h 693"/>
              <a:gd name="T58" fmla="*/ 1692580 w 921"/>
              <a:gd name="T59" fmla="*/ 1087087 h 693"/>
              <a:gd name="T60" fmla="*/ 1829565 w 921"/>
              <a:gd name="T61" fmla="*/ 1233426 h 693"/>
              <a:gd name="T62" fmla="*/ 1896897 w 921"/>
              <a:gd name="T63" fmla="*/ 1307756 h 693"/>
              <a:gd name="T64" fmla="*/ 2022273 w 921"/>
              <a:gd name="T65" fmla="*/ 1456418 h 693"/>
              <a:gd name="T66" fmla="*/ 2138362 w 921"/>
              <a:gd name="T67" fmla="*/ 1609725 h 693"/>
              <a:gd name="T68" fmla="*/ 2080317 w 921"/>
              <a:gd name="T69" fmla="*/ 1526103 h 693"/>
              <a:gd name="T70" fmla="*/ 1954941 w 921"/>
              <a:gd name="T71" fmla="*/ 1363504 h 693"/>
              <a:gd name="T72" fmla="*/ 1889931 w 921"/>
              <a:gd name="T73" fmla="*/ 1284528 h 693"/>
              <a:gd name="T74" fmla="*/ 1762233 w 921"/>
              <a:gd name="T75" fmla="*/ 1142835 h 693"/>
              <a:gd name="T76" fmla="*/ 1629892 w 921"/>
              <a:gd name="T77" fmla="*/ 1010433 h 6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21" h="693">
                <a:moveTo>
                  <a:pt x="702" y="435"/>
                </a:moveTo>
                <a:lnTo>
                  <a:pt x="702" y="435"/>
                </a:lnTo>
                <a:lnTo>
                  <a:pt x="657" y="393"/>
                </a:lnTo>
                <a:lnTo>
                  <a:pt x="656" y="392"/>
                </a:lnTo>
                <a:lnTo>
                  <a:pt x="655" y="390"/>
                </a:lnTo>
                <a:lnTo>
                  <a:pt x="603" y="346"/>
                </a:lnTo>
                <a:lnTo>
                  <a:pt x="550" y="303"/>
                </a:lnTo>
                <a:lnTo>
                  <a:pt x="496" y="262"/>
                </a:lnTo>
                <a:lnTo>
                  <a:pt x="440" y="222"/>
                </a:lnTo>
                <a:lnTo>
                  <a:pt x="439" y="221"/>
                </a:lnTo>
                <a:lnTo>
                  <a:pt x="436" y="220"/>
                </a:lnTo>
                <a:lnTo>
                  <a:pt x="400" y="196"/>
                </a:lnTo>
                <a:lnTo>
                  <a:pt x="363" y="172"/>
                </a:lnTo>
                <a:lnTo>
                  <a:pt x="326" y="150"/>
                </a:lnTo>
                <a:lnTo>
                  <a:pt x="289" y="129"/>
                </a:lnTo>
                <a:lnTo>
                  <a:pt x="250" y="107"/>
                </a:lnTo>
                <a:lnTo>
                  <a:pt x="212" y="88"/>
                </a:lnTo>
                <a:lnTo>
                  <a:pt x="172" y="69"/>
                </a:lnTo>
                <a:lnTo>
                  <a:pt x="133" y="50"/>
                </a:lnTo>
                <a:lnTo>
                  <a:pt x="130" y="48"/>
                </a:lnTo>
                <a:lnTo>
                  <a:pt x="127" y="47"/>
                </a:lnTo>
                <a:lnTo>
                  <a:pt x="70" y="23"/>
                </a:lnTo>
                <a:lnTo>
                  <a:pt x="13" y="0"/>
                </a:lnTo>
                <a:lnTo>
                  <a:pt x="0" y="0"/>
                </a:lnTo>
                <a:lnTo>
                  <a:pt x="60" y="23"/>
                </a:lnTo>
                <a:lnTo>
                  <a:pt x="118" y="48"/>
                </a:lnTo>
                <a:lnTo>
                  <a:pt x="159" y="68"/>
                </a:lnTo>
                <a:lnTo>
                  <a:pt x="200" y="87"/>
                </a:lnTo>
                <a:lnTo>
                  <a:pt x="240" y="107"/>
                </a:lnTo>
                <a:lnTo>
                  <a:pt x="278" y="129"/>
                </a:lnTo>
                <a:lnTo>
                  <a:pt x="318" y="150"/>
                </a:lnTo>
                <a:lnTo>
                  <a:pt x="356" y="173"/>
                </a:lnTo>
                <a:lnTo>
                  <a:pt x="393" y="197"/>
                </a:lnTo>
                <a:lnTo>
                  <a:pt x="430" y="221"/>
                </a:lnTo>
                <a:lnTo>
                  <a:pt x="487" y="261"/>
                </a:lnTo>
                <a:lnTo>
                  <a:pt x="542" y="303"/>
                </a:lnTo>
                <a:lnTo>
                  <a:pt x="596" y="346"/>
                </a:lnTo>
                <a:lnTo>
                  <a:pt x="649" y="392"/>
                </a:lnTo>
                <a:lnTo>
                  <a:pt x="699" y="438"/>
                </a:lnTo>
                <a:lnTo>
                  <a:pt x="729" y="468"/>
                </a:lnTo>
                <a:lnTo>
                  <a:pt x="759" y="499"/>
                </a:lnTo>
                <a:lnTo>
                  <a:pt x="788" y="531"/>
                </a:lnTo>
                <a:lnTo>
                  <a:pt x="817" y="563"/>
                </a:lnTo>
                <a:lnTo>
                  <a:pt x="844" y="594"/>
                </a:lnTo>
                <a:lnTo>
                  <a:pt x="871" y="627"/>
                </a:lnTo>
                <a:lnTo>
                  <a:pt x="896" y="659"/>
                </a:lnTo>
                <a:lnTo>
                  <a:pt x="921" y="693"/>
                </a:lnTo>
                <a:lnTo>
                  <a:pt x="896" y="657"/>
                </a:lnTo>
                <a:lnTo>
                  <a:pt x="870" y="622"/>
                </a:lnTo>
                <a:lnTo>
                  <a:pt x="842" y="587"/>
                </a:lnTo>
                <a:lnTo>
                  <a:pt x="814" y="553"/>
                </a:lnTo>
                <a:lnTo>
                  <a:pt x="788" y="522"/>
                </a:lnTo>
                <a:lnTo>
                  <a:pt x="759" y="492"/>
                </a:lnTo>
                <a:lnTo>
                  <a:pt x="732" y="464"/>
                </a:lnTo>
                <a:lnTo>
                  <a:pt x="702" y="435"/>
                </a:lnTo>
                <a:close/>
              </a:path>
            </a:pathLst>
          </a:cu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 name="Freeform 9"/>
          <p:cNvSpPr>
            <a:spLocks noChangeArrowheads="1"/>
          </p:cNvSpPr>
          <p:nvPr userDrawn="1"/>
        </p:nvSpPr>
        <p:spPr bwMode="auto">
          <a:xfrm>
            <a:off x="6005513" y="187325"/>
            <a:ext cx="2752725" cy="6475413"/>
          </a:xfrm>
          <a:custGeom>
            <a:avLst/>
            <a:gdLst>
              <a:gd name="T0" fmla="*/ 2160866 w 1186"/>
              <a:gd name="T1" fmla="*/ 1917781 h 2789"/>
              <a:gd name="T2" fmla="*/ 2184076 w 1186"/>
              <a:gd name="T3" fmla="*/ 1952608 h 2789"/>
              <a:gd name="T4" fmla="*/ 2174792 w 1186"/>
              <a:gd name="T5" fmla="*/ 1943320 h 2789"/>
              <a:gd name="T6" fmla="*/ 2072667 w 1186"/>
              <a:gd name="T7" fmla="*/ 1769188 h 2789"/>
              <a:gd name="T8" fmla="*/ 1963580 w 1186"/>
              <a:gd name="T9" fmla="*/ 1602020 h 2789"/>
              <a:gd name="T10" fmla="*/ 1963580 w 1186"/>
              <a:gd name="T11" fmla="*/ 1602020 h 2789"/>
              <a:gd name="T12" fmla="*/ 1831282 w 1186"/>
              <a:gd name="T13" fmla="*/ 1420922 h 2789"/>
              <a:gd name="T14" fmla="*/ 1620069 w 1186"/>
              <a:gd name="T15" fmla="*/ 1165528 h 2789"/>
              <a:gd name="T16" fmla="*/ 1392610 w 1186"/>
              <a:gd name="T17" fmla="*/ 926386 h 2789"/>
              <a:gd name="T18" fmla="*/ 1241744 w 1186"/>
              <a:gd name="T19" fmla="*/ 784758 h 2789"/>
              <a:gd name="T20" fmla="*/ 1005000 w 1186"/>
              <a:gd name="T21" fmla="*/ 585086 h 2789"/>
              <a:gd name="T22" fmla="*/ 754330 w 1186"/>
              <a:gd name="T23" fmla="*/ 403988 h 2789"/>
              <a:gd name="T24" fmla="*/ 492055 w 1186"/>
              <a:gd name="T25" fmla="*/ 236820 h 2789"/>
              <a:gd name="T26" fmla="*/ 215854 w 1186"/>
              <a:gd name="T27" fmla="*/ 90549 h 2789"/>
              <a:gd name="T28" fmla="*/ 0 w 1186"/>
              <a:gd name="T29" fmla="*/ 0 h 2789"/>
              <a:gd name="T30" fmla="*/ 192644 w 1186"/>
              <a:gd name="T31" fmla="*/ 90549 h 2789"/>
              <a:gd name="T32" fmla="*/ 471166 w 1186"/>
              <a:gd name="T33" fmla="*/ 241464 h 2789"/>
              <a:gd name="T34" fmla="*/ 738083 w 1186"/>
              <a:gd name="T35" fmla="*/ 408631 h 2789"/>
              <a:gd name="T36" fmla="*/ 991074 w 1186"/>
              <a:gd name="T37" fmla="*/ 592051 h 2789"/>
              <a:gd name="T38" fmla="*/ 1230138 w 1186"/>
              <a:gd name="T39" fmla="*/ 791723 h 2789"/>
              <a:gd name="T40" fmla="*/ 1383326 w 1186"/>
              <a:gd name="T41" fmla="*/ 931029 h 2789"/>
              <a:gd name="T42" fmla="*/ 1631674 w 1186"/>
              <a:gd name="T43" fmla="*/ 1193389 h 2789"/>
              <a:gd name="T44" fmla="*/ 1770935 w 1186"/>
              <a:gd name="T45" fmla="*/ 1362878 h 2789"/>
              <a:gd name="T46" fmla="*/ 1954295 w 1186"/>
              <a:gd name="T47" fmla="*/ 1608986 h 2789"/>
              <a:gd name="T48" fmla="*/ 2130693 w 1186"/>
              <a:gd name="T49" fmla="*/ 1882954 h 2789"/>
              <a:gd name="T50" fmla="*/ 2355831 w 1186"/>
              <a:gd name="T51" fmla="*/ 2324091 h 2789"/>
              <a:gd name="T52" fmla="*/ 2534549 w 1186"/>
              <a:gd name="T53" fmla="*/ 2788444 h 2789"/>
              <a:gd name="T54" fmla="*/ 2657563 w 1186"/>
              <a:gd name="T55" fmla="*/ 3276016 h 2789"/>
              <a:gd name="T56" fmla="*/ 2727194 w 1186"/>
              <a:gd name="T57" fmla="*/ 3779839 h 2789"/>
              <a:gd name="T58" fmla="*/ 2741120 w 1186"/>
              <a:gd name="T59" fmla="*/ 4042199 h 2789"/>
              <a:gd name="T60" fmla="*/ 2738799 w 1186"/>
              <a:gd name="T61" fmla="*/ 4290629 h 2789"/>
              <a:gd name="T62" fmla="*/ 2697021 w 1186"/>
              <a:gd name="T63" fmla="*/ 4761948 h 2789"/>
              <a:gd name="T64" fmla="*/ 2604180 w 1186"/>
              <a:gd name="T65" fmla="*/ 5219336 h 2789"/>
              <a:gd name="T66" fmla="*/ 2467240 w 1186"/>
              <a:gd name="T67" fmla="*/ 5658150 h 2789"/>
              <a:gd name="T68" fmla="*/ 2288522 w 1186"/>
              <a:gd name="T69" fmla="*/ 6078391 h 2789"/>
              <a:gd name="T70" fmla="*/ 2070346 w 1186"/>
              <a:gd name="T71" fmla="*/ 6475413 h 2789"/>
              <a:gd name="T72" fmla="*/ 2158545 w 1186"/>
              <a:gd name="T73" fmla="*/ 6345394 h 2789"/>
              <a:gd name="T74" fmla="*/ 2365115 w 1186"/>
              <a:gd name="T75" fmla="*/ 5941406 h 2789"/>
              <a:gd name="T76" fmla="*/ 2532228 w 1186"/>
              <a:gd name="T77" fmla="*/ 5514201 h 2789"/>
              <a:gd name="T78" fmla="*/ 2650600 w 1186"/>
              <a:gd name="T79" fmla="*/ 5068421 h 2789"/>
              <a:gd name="T80" fmla="*/ 2727194 w 1186"/>
              <a:gd name="T81" fmla="*/ 4606389 h 2789"/>
              <a:gd name="T82" fmla="*/ 2752725 w 1186"/>
              <a:gd name="T83" fmla="*/ 4128105 h 2789"/>
              <a:gd name="T84" fmla="*/ 2741120 w 1186"/>
              <a:gd name="T85" fmla="*/ 3835562 h 2789"/>
              <a:gd name="T86" fmla="*/ 2692379 w 1186"/>
              <a:gd name="T87" fmla="*/ 3403713 h 2789"/>
              <a:gd name="T88" fmla="*/ 2604180 w 1186"/>
              <a:gd name="T89" fmla="*/ 2988116 h 2789"/>
              <a:gd name="T90" fmla="*/ 2476524 w 1186"/>
              <a:gd name="T91" fmla="*/ 2586450 h 2789"/>
              <a:gd name="T92" fmla="*/ 2311732 w 1186"/>
              <a:gd name="T93" fmla="*/ 2201037 h 2789"/>
              <a:gd name="T94" fmla="*/ 2184076 w 1186"/>
              <a:gd name="T95" fmla="*/ 1952608 h 2789"/>
              <a:gd name="T96" fmla="*/ 1787182 w 1186"/>
              <a:gd name="T97" fmla="*/ 1376809 h 2789"/>
              <a:gd name="T98" fmla="*/ 1810392 w 1186"/>
              <a:gd name="T99" fmla="*/ 1404670 h 2789"/>
              <a:gd name="T100" fmla="*/ 1768614 w 1186"/>
              <a:gd name="T101" fmla="*/ 1353591 h 2789"/>
              <a:gd name="T102" fmla="*/ 1710589 w 1186"/>
              <a:gd name="T103" fmla="*/ 1283938 h 27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6" h="2789">
                <a:moveTo>
                  <a:pt x="941" y="841"/>
                </a:moveTo>
                <a:lnTo>
                  <a:pt x="941" y="841"/>
                </a:lnTo>
                <a:lnTo>
                  <a:pt x="931" y="826"/>
                </a:lnTo>
                <a:lnTo>
                  <a:pt x="941" y="841"/>
                </a:lnTo>
                <a:lnTo>
                  <a:pt x="940" y="840"/>
                </a:lnTo>
                <a:lnTo>
                  <a:pt x="937" y="837"/>
                </a:lnTo>
                <a:lnTo>
                  <a:pt x="916" y="799"/>
                </a:lnTo>
                <a:lnTo>
                  <a:pt x="893" y="762"/>
                </a:lnTo>
                <a:lnTo>
                  <a:pt x="870" y="725"/>
                </a:lnTo>
                <a:lnTo>
                  <a:pt x="846" y="690"/>
                </a:lnTo>
                <a:lnTo>
                  <a:pt x="844" y="687"/>
                </a:lnTo>
                <a:lnTo>
                  <a:pt x="846" y="690"/>
                </a:lnTo>
                <a:lnTo>
                  <a:pt x="818" y="651"/>
                </a:lnTo>
                <a:lnTo>
                  <a:pt x="789" y="612"/>
                </a:lnTo>
                <a:lnTo>
                  <a:pt x="761" y="575"/>
                </a:lnTo>
                <a:lnTo>
                  <a:pt x="729" y="538"/>
                </a:lnTo>
                <a:lnTo>
                  <a:pt x="698" y="502"/>
                </a:lnTo>
                <a:lnTo>
                  <a:pt x="667" y="467"/>
                </a:lnTo>
                <a:lnTo>
                  <a:pt x="633" y="432"/>
                </a:lnTo>
                <a:lnTo>
                  <a:pt x="600" y="399"/>
                </a:lnTo>
                <a:lnTo>
                  <a:pt x="567" y="368"/>
                </a:lnTo>
                <a:lnTo>
                  <a:pt x="535" y="338"/>
                </a:lnTo>
                <a:lnTo>
                  <a:pt x="501" y="309"/>
                </a:lnTo>
                <a:lnTo>
                  <a:pt x="468" y="280"/>
                </a:lnTo>
                <a:lnTo>
                  <a:pt x="433" y="252"/>
                </a:lnTo>
                <a:lnTo>
                  <a:pt x="397" y="226"/>
                </a:lnTo>
                <a:lnTo>
                  <a:pt x="362" y="200"/>
                </a:lnTo>
                <a:lnTo>
                  <a:pt x="325" y="174"/>
                </a:lnTo>
                <a:lnTo>
                  <a:pt x="288" y="149"/>
                </a:lnTo>
                <a:lnTo>
                  <a:pt x="251" y="126"/>
                </a:lnTo>
                <a:lnTo>
                  <a:pt x="212" y="102"/>
                </a:lnTo>
                <a:lnTo>
                  <a:pt x="173" y="81"/>
                </a:lnTo>
                <a:lnTo>
                  <a:pt x="133" y="59"/>
                </a:lnTo>
                <a:lnTo>
                  <a:pt x="93" y="39"/>
                </a:lnTo>
                <a:lnTo>
                  <a:pt x="53" y="20"/>
                </a:lnTo>
                <a:lnTo>
                  <a:pt x="12" y="0"/>
                </a:lnTo>
                <a:lnTo>
                  <a:pt x="0" y="0"/>
                </a:lnTo>
                <a:lnTo>
                  <a:pt x="42" y="20"/>
                </a:lnTo>
                <a:lnTo>
                  <a:pt x="83" y="39"/>
                </a:lnTo>
                <a:lnTo>
                  <a:pt x="123" y="59"/>
                </a:lnTo>
                <a:lnTo>
                  <a:pt x="163" y="81"/>
                </a:lnTo>
                <a:lnTo>
                  <a:pt x="203" y="104"/>
                </a:lnTo>
                <a:lnTo>
                  <a:pt x="242" y="126"/>
                </a:lnTo>
                <a:lnTo>
                  <a:pt x="281" y="150"/>
                </a:lnTo>
                <a:lnTo>
                  <a:pt x="318" y="176"/>
                </a:lnTo>
                <a:lnTo>
                  <a:pt x="355" y="201"/>
                </a:lnTo>
                <a:lnTo>
                  <a:pt x="391" y="227"/>
                </a:lnTo>
                <a:lnTo>
                  <a:pt x="427" y="255"/>
                </a:lnTo>
                <a:lnTo>
                  <a:pt x="463" y="282"/>
                </a:lnTo>
                <a:lnTo>
                  <a:pt x="497" y="311"/>
                </a:lnTo>
                <a:lnTo>
                  <a:pt x="530" y="341"/>
                </a:lnTo>
                <a:lnTo>
                  <a:pt x="564" y="371"/>
                </a:lnTo>
                <a:lnTo>
                  <a:pt x="596" y="401"/>
                </a:lnTo>
                <a:lnTo>
                  <a:pt x="632" y="438"/>
                </a:lnTo>
                <a:lnTo>
                  <a:pt x="668" y="475"/>
                </a:lnTo>
                <a:lnTo>
                  <a:pt x="703" y="514"/>
                </a:lnTo>
                <a:lnTo>
                  <a:pt x="735" y="553"/>
                </a:lnTo>
                <a:lnTo>
                  <a:pt x="763" y="587"/>
                </a:lnTo>
                <a:lnTo>
                  <a:pt x="791" y="622"/>
                </a:lnTo>
                <a:lnTo>
                  <a:pt x="817" y="657"/>
                </a:lnTo>
                <a:lnTo>
                  <a:pt x="842" y="693"/>
                </a:lnTo>
                <a:lnTo>
                  <a:pt x="881" y="751"/>
                </a:lnTo>
                <a:lnTo>
                  <a:pt x="918" y="811"/>
                </a:lnTo>
                <a:lnTo>
                  <a:pt x="953" y="874"/>
                </a:lnTo>
                <a:lnTo>
                  <a:pt x="985" y="936"/>
                </a:lnTo>
                <a:lnTo>
                  <a:pt x="1015" y="1001"/>
                </a:lnTo>
                <a:lnTo>
                  <a:pt x="1043" y="1067"/>
                </a:lnTo>
                <a:lnTo>
                  <a:pt x="1068" y="1133"/>
                </a:lnTo>
                <a:lnTo>
                  <a:pt x="1092" y="1201"/>
                </a:lnTo>
                <a:lnTo>
                  <a:pt x="1112" y="1270"/>
                </a:lnTo>
                <a:lnTo>
                  <a:pt x="1130" y="1341"/>
                </a:lnTo>
                <a:lnTo>
                  <a:pt x="1145" y="1411"/>
                </a:lnTo>
                <a:lnTo>
                  <a:pt x="1158" y="1483"/>
                </a:lnTo>
                <a:lnTo>
                  <a:pt x="1168" y="1555"/>
                </a:lnTo>
                <a:lnTo>
                  <a:pt x="1175" y="1628"/>
                </a:lnTo>
                <a:lnTo>
                  <a:pt x="1177" y="1666"/>
                </a:lnTo>
                <a:lnTo>
                  <a:pt x="1180" y="1703"/>
                </a:lnTo>
                <a:lnTo>
                  <a:pt x="1181" y="1741"/>
                </a:lnTo>
                <a:lnTo>
                  <a:pt x="1181" y="1778"/>
                </a:lnTo>
                <a:lnTo>
                  <a:pt x="1180" y="1848"/>
                </a:lnTo>
                <a:lnTo>
                  <a:pt x="1176" y="1916"/>
                </a:lnTo>
                <a:lnTo>
                  <a:pt x="1170" y="1984"/>
                </a:lnTo>
                <a:lnTo>
                  <a:pt x="1162" y="2051"/>
                </a:lnTo>
                <a:lnTo>
                  <a:pt x="1151" y="2118"/>
                </a:lnTo>
                <a:lnTo>
                  <a:pt x="1138" y="2183"/>
                </a:lnTo>
                <a:lnTo>
                  <a:pt x="1122" y="2248"/>
                </a:lnTo>
                <a:lnTo>
                  <a:pt x="1105" y="2312"/>
                </a:lnTo>
                <a:lnTo>
                  <a:pt x="1085" y="2375"/>
                </a:lnTo>
                <a:lnTo>
                  <a:pt x="1063" y="2437"/>
                </a:lnTo>
                <a:lnTo>
                  <a:pt x="1039" y="2498"/>
                </a:lnTo>
                <a:lnTo>
                  <a:pt x="1014" y="2559"/>
                </a:lnTo>
                <a:lnTo>
                  <a:pt x="986" y="2618"/>
                </a:lnTo>
                <a:lnTo>
                  <a:pt x="956" y="2676"/>
                </a:lnTo>
                <a:lnTo>
                  <a:pt x="924" y="2733"/>
                </a:lnTo>
                <a:lnTo>
                  <a:pt x="892" y="2789"/>
                </a:lnTo>
                <a:lnTo>
                  <a:pt x="896" y="2789"/>
                </a:lnTo>
                <a:lnTo>
                  <a:pt x="930" y="2733"/>
                </a:lnTo>
                <a:lnTo>
                  <a:pt x="961" y="2676"/>
                </a:lnTo>
                <a:lnTo>
                  <a:pt x="991" y="2618"/>
                </a:lnTo>
                <a:lnTo>
                  <a:pt x="1019" y="2559"/>
                </a:lnTo>
                <a:lnTo>
                  <a:pt x="1045" y="2498"/>
                </a:lnTo>
                <a:lnTo>
                  <a:pt x="1068" y="2437"/>
                </a:lnTo>
                <a:lnTo>
                  <a:pt x="1091" y="2375"/>
                </a:lnTo>
                <a:lnTo>
                  <a:pt x="1110" y="2312"/>
                </a:lnTo>
                <a:lnTo>
                  <a:pt x="1127" y="2248"/>
                </a:lnTo>
                <a:lnTo>
                  <a:pt x="1142" y="2183"/>
                </a:lnTo>
                <a:lnTo>
                  <a:pt x="1156" y="2118"/>
                </a:lnTo>
                <a:lnTo>
                  <a:pt x="1166" y="2051"/>
                </a:lnTo>
                <a:lnTo>
                  <a:pt x="1175" y="1984"/>
                </a:lnTo>
                <a:lnTo>
                  <a:pt x="1181" y="1916"/>
                </a:lnTo>
                <a:lnTo>
                  <a:pt x="1184" y="1848"/>
                </a:lnTo>
                <a:lnTo>
                  <a:pt x="1186" y="1778"/>
                </a:lnTo>
                <a:lnTo>
                  <a:pt x="1184" y="1715"/>
                </a:lnTo>
                <a:lnTo>
                  <a:pt x="1181" y="1652"/>
                </a:lnTo>
                <a:lnTo>
                  <a:pt x="1176" y="1590"/>
                </a:lnTo>
                <a:lnTo>
                  <a:pt x="1169" y="1528"/>
                </a:lnTo>
                <a:lnTo>
                  <a:pt x="1160" y="1466"/>
                </a:lnTo>
                <a:lnTo>
                  <a:pt x="1150" y="1406"/>
                </a:lnTo>
                <a:lnTo>
                  <a:pt x="1136" y="1347"/>
                </a:lnTo>
                <a:lnTo>
                  <a:pt x="1122" y="1287"/>
                </a:lnTo>
                <a:lnTo>
                  <a:pt x="1105" y="1229"/>
                </a:lnTo>
                <a:lnTo>
                  <a:pt x="1086" y="1170"/>
                </a:lnTo>
                <a:lnTo>
                  <a:pt x="1067" y="1114"/>
                </a:lnTo>
                <a:lnTo>
                  <a:pt x="1044" y="1057"/>
                </a:lnTo>
                <a:lnTo>
                  <a:pt x="1021" y="1002"/>
                </a:lnTo>
                <a:lnTo>
                  <a:pt x="996" y="948"/>
                </a:lnTo>
                <a:lnTo>
                  <a:pt x="968" y="894"/>
                </a:lnTo>
                <a:lnTo>
                  <a:pt x="941" y="841"/>
                </a:lnTo>
                <a:close/>
                <a:moveTo>
                  <a:pt x="783" y="609"/>
                </a:moveTo>
                <a:lnTo>
                  <a:pt x="783" y="609"/>
                </a:lnTo>
                <a:lnTo>
                  <a:pt x="770" y="593"/>
                </a:lnTo>
                <a:lnTo>
                  <a:pt x="780" y="605"/>
                </a:lnTo>
                <a:lnTo>
                  <a:pt x="783" y="609"/>
                </a:lnTo>
                <a:close/>
                <a:moveTo>
                  <a:pt x="762" y="583"/>
                </a:moveTo>
                <a:lnTo>
                  <a:pt x="762" y="583"/>
                </a:lnTo>
                <a:lnTo>
                  <a:pt x="737" y="553"/>
                </a:lnTo>
                <a:lnTo>
                  <a:pt x="762" y="583"/>
                </a:lnTo>
                <a:close/>
              </a:path>
            </a:pathLst>
          </a:cu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 name="Freeform 10"/>
          <p:cNvSpPr>
            <a:spLocks noChangeArrowheads="1"/>
          </p:cNvSpPr>
          <p:nvPr userDrawn="1"/>
        </p:nvSpPr>
        <p:spPr bwMode="auto">
          <a:xfrm>
            <a:off x="8143875" y="2062163"/>
            <a:ext cx="42863" cy="69850"/>
          </a:xfrm>
          <a:custGeom>
            <a:avLst/>
            <a:gdLst>
              <a:gd name="T0" fmla="*/ 0 w 20"/>
              <a:gd name="T1" fmla="*/ 0 h 31"/>
              <a:gd name="T2" fmla="*/ 0 w 20"/>
              <a:gd name="T3" fmla="*/ 0 h 31"/>
              <a:gd name="T4" fmla="*/ 36434 w 20"/>
              <a:gd name="T5" fmla="*/ 65344 h 31"/>
              <a:gd name="T6" fmla="*/ 36434 w 20"/>
              <a:gd name="T7" fmla="*/ 65344 h 31"/>
              <a:gd name="T8" fmla="*/ 42863 w 20"/>
              <a:gd name="T9" fmla="*/ 69850 h 31"/>
              <a:gd name="T10" fmla="*/ 42863 w 20"/>
              <a:gd name="T11" fmla="*/ 69850 h 31"/>
              <a:gd name="T12" fmla="*/ 0 w 20"/>
              <a:gd name="T13" fmla="*/ 0 h 31"/>
              <a:gd name="T14" fmla="*/ 0 w 20"/>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31">
                <a:moveTo>
                  <a:pt x="0" y="0"/>
                </a:moveTo>
                <a:lnTo>
                  <a:pt x="0" y="0"/>
                </a:lnTo>
                <a:lnTo>
                  <a:pt x="17" y="29"/>
                </a:lnTo>
                <a:lnTo>
                  <a:pt x="20" y="31"/>
                </a:lnTo>
                <a:lnTo>
                  <a:pt x="0" y="0"/>
                </a:lnTo>
                <a:close/>
              </a:path>
            </a:pathLst>
          </a:cu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Line 11"/>
          <p:cNvSpPr>
            <a:spLocks noChangeShapeType="1"/>
          </p:cNvSpPr>
          <p:nvPr userDrawn="1"/>
        </p:nvSpPr>
        <p:spPr bwMode="auto">
          <a:xfrm>
            <a:off x="7358063" y="5630863"/>
            <a:ext cx="6350" cy="6350"/>
          </a:xfrm>
          <a:prstGeom prst="line">
            <a:avLst/>
          </a:prstGeom>
          <a:noFill/>
          <a:ln w="324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 name="Freeform 12"/>
          <p:cNvSpPr>
            <a:spLocks noChangeArrowheads="1"/>
          </p:cNvSpPr>
          <p:nvPr userDrawn="1"/>
        </p:nvSpPr>
        <p:spPr bwMode="auto">
          <a:xfrm>
            <a:off x="6569075" y="161925"/>
            <a:ext cx="2413000" cy="6500813"/>
          </a:xfrm>
          <a:custGeom>
            <a:avLst/>
            <a:gdLst>
              <a:gd name="T0" fmla="*/ 2413000 w 1040"/>
              <a:gd name="T1" fmla="*/ 0 h 2789"/>
              <a:gd name="T2" fmla="*/ 0 w 1040"/>
              <a:gd name="T3" fmla="*/ 0 h 2789"/>
              <a:gd name="T4" fmla="*/ 0 w 1040"/>
              <a:gd name="T5" fmla="*/ 0 h 2789"/>
              <a:gd name="T6" fmla="*/ 92808 w 1040"/>
              <a:gd name="T7" fmla="*/ 37294 h 2789"/>
              <a:gd name="T8" fmla="*/ 180975 w 1040"/>
              <a:gd name="T9" fmla="*/ 74588 h 2789"/>
              <a:gd name="T10" fmla="*/ 271463 w 1040"/>
              <a:gd name="T11" fmla="*/ 111882 h 2789"/>
              <a:gd name="T12" fmla="*/ 357310 w 1040"/>
              <a:gd name="T13" fmla="*/ 151507 h 2789"/>
              <a:gd name="T14" fmla="*/ 445477 w 1040"/>
              <a:gd name="T15" fmla="*/ 193463 h 2789"/>
              <a:gd name="T16" fmla="*/ 529004 w 1040"/>
              <a:gd name="T17" fmla="*/ 237749 h 2789"/>
              <a:gd name="T18" fmla="*/ 614851 w 1040"/>
              <a:gd name="T19" fmla="*/ 284367 h 2789"/>
              <a:gd name="T20" fmla="*/ 698378 w 1040"/>
              <a:gd name="T21" fmla="*/ 330984 h 2789"/>
              <a:gd name="T22" fmla="*/ 779585 w 1040"/>
              <a:gd name="T23" fmla="*/ 377602 h 2789"/>
              <a:gd name="T24" fmla="*/ 863112 w 1040"/>
              <a:gd name="T25" fmla="*/ 428881 h 2789"/>
              <a:gd name="T26" fmla="*/ 941998 w 1040"/>
              <a:gd name="T27" fmla="*/ 482491 h 2789"/>
              <a:gd name="T28" fmla="*/ 1023205 w 1040"/>
              <a:gd name="T29" fmla="*/ 536101 h 2789"/>
              <a:gd name="T30" fmla="*/ 1099771 w 1040"/>
              <a:gd name="T31" fmla="*/ 587381 h 2789"/>
              <a:gd name="T32" fmla="*/ 1176338 w 1040"/>
              <a:gd name="T33" fmla="*/ 643322 h 2789"/>
              <a:gd name="T34" fmla="*/ 1250584 w 1040"/>
              <a:gd name="T35" fmla="*/ 703925 h 2789"/>
              <a:gd name="T36" fmla="*/ 1324830 w 1040"/>
              <a:gd name="T37" fmla="*/ 762196 h 2789"/>
              <a:gd name="T38" fmla="*/ 1399076 w 1040"/>
              <a:gd name="T39" fmla="*/ 822799 h 2789"/>
              <a:gd name="T40" fmla="*/ 1471002 w 1040"/>
              <a:gd name="T41" fmla="*/ 885733 h 2789"/>
              <a:gd name="T42" fmla="*/ 1540608 w 1040"/>
              <a:gd name="T43" fmla="*/ 948667 h 2789"/>
              <a:gd name="T44" fmla="*/ 1607893 w 1040"/>
              <a:gd name="T45" fmla="*/ 1013931 h 2789"/>
              <a:gd name="T46" fmla="*/ 1677499 w 1040"/>
              <a:gd name="T47" fmla="*/ 1081526 h 2789"/>
              <a:gd name="T48" fmla="*/ 1740144 w 1040"/>
              <a:gd name="T49" fmla="*/ 1146791 h 2789"/>
              <a:gd name="T50" fmla="*/ 1805110 w 1040"/>
              <a:gd name="T51" fmla="*/ 1216717 h 2789"/>
              <a:gd name="T52" fmla="*/ 1870075 w 1040"/>
              <a:gd name="T53" fmla="*/ 1286644 h 2789"/>
              <a:gd name="T54" fmla="*/ 1930400 w 1040"/>
              <a:gd name="T55" fmla="*/ 1358901 h 2789"/>
              <a:gd name="T56" fmla="*/ 1990725 w 1040"/>
              <a:gd name="T57" fmla="*/ 1433489 h 2789"/>
              <a:gd name="T58" fmla="*/ 2051050 w 1040"/>
              <a:gd name="T59" fmla="*/ 1505746 h 2789"/>
              <a:gd name="T60" fmla="*/ 2106735 w 1040"/>
              <a:gd name="T61" fmla="*/ 1580334 h 2789"/>
              <a:gd name="T62" fmla="*/ 2162419 w 1040"/>
              <a:gd name="T63" fmla="*/ 1657253 h 2789"/>
              <a:gd name="T64" fmla="*/ 2213463 w 1040"/>
              <a:gd name="T65" fmla="*/ 1734172 h 2789"/>
              <a:gd name="T66" fmla="*/ 2266828 w 1040"/>
              <a:gd name="T67" fmla="*/ 1813421 h 2789"/>
              <a:gd name="T68" fmla="*/ 2317872 w 1040"/>
              <a:gd name="T69" fmla="*/ 1895002 h 2789"/>
              <a:gd name="T70" fmla="*/ 2317872 w 1040"/>
              <a:gd name="T71" fmla="*/ 6500813 h 2789"/>
              <a:gd name="T72" fmla="*/ 2413000 w 1040"/>
              <a:gd name="T73" fmla="*/ 6500813 h 2789"/>
              <a:gd name="T74" fmla="*/ 2413000 w 1040"/>
              <a:gd name="T75" fmla="*/ 0 h 27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0" h="2789">
                <a:moveTo>
                  <a:pt x="1040" y="0"/>
                </a:moveTo>
                <a:lnTo>
                  <a:pt x="0" y="0"/>
                </a:lnTo>
                <a:lnTo>
                  <a:pt x="40" y="16"/>
                </a:lnTo>
                <a:lnTo>
                  <a:pt x="78" y="32"/>
                </a:lnTo>
                <a:lnTo>
                  <a:pt x="117" y="48"/>
                </a:lnTo>
                <a:lnTo>
                  <a:pt x="154" y="65"/>
                </a:lnTo>
                <a:lnTo>
                  <a:pt x="192" y="83"/>
                </a:lnTo>
                <a:lnTo>
                  <a:pt x="228" y="102"/>
                </a:lnTo>
                <a:lnTo>
                  <a:pt x="265" y="122"/>
                </a:lnTo>
                <a:lnTo>
                  <a:pt x="301" y="142"/>
                </a:lnTo>
                <a:lnTo>
                  <a:pt x="336" y="162"/>
                </a:lnTo>
                <a:lnTo>
                  <a:pt x="372" y="184"/>
                </a:lnTo>
                <a:lnTo>
                  <a:pt x="406" y="207"/>
                </a:lnTo>
                <a:lnTo>
                  <a:pt x="441" y="230"/>
                </a:lnTo>
                <a:lnTo>
                  <a:pt x="474" y="252"/>
                </a:lnTo>
                <a:lnTo>
                  <a:pt x="507" y="276"/>
                </a:lnTo>
                <a:lnTo>
                  <a:pt x="539" y="302"/>
                </a:lnTo>
                <a:lnTo>
                  <a:pt x="571" y="327"/>
                </a:lnTo>
                <a:lnTo>
                  <a:pt x="603" y="353"/>
                </a:lnTo>
                <a:lnTo>
                  <a:pt x="634" y="380"/>
                </a:lnTo>
                <a:lnTo>
                  <a:pt x="664" y="407"/>
                </a:lnTo>
                <a:lnTo>
                  <a:pt x="693" y="435"/>
                </a:lnTo>
                <a:lnTo>
                  <a:pt x="723" y="464"/>
                </a:lnTo>
                <a:lnTo>
                  <a:pt x="750" y="492"/>
                </a:lnTo>
                <a:lnTo>
                  <a:pt x="778" y="522"/>
                </a:lnTo>
                <a:lnTo>
                  <a:pt x="806" y="552"/>
                </a:lnTo>
                <a:lnTo>
                  <a:pt x="832" y="583"/>
                </a:lnTo>
                <a:lnTo>
                  <a:pt x="858" y="615"/>
                </a:lnTo>
                <a:lnTo>
                  <a:pt x="884" y="646"/>
                </a:lnTo>
                <a:lnTo>
                  <a:pt x="908" y="678"/>
                </a:lnTo>
                <a:lnTo>
                  <a:pt x="932" y="711"/>
                </a:lnTo>
                <a:lnTo>
                  <a:pt x="954" y="744"/>
                </a:lnTo>
                <a:lnTo>
                  <a:pt x="977" y="778"/>
                </a:lnTo>
                <a:lnTo>
                  <a:pt x="999" y="813"/>
                </a:lnTo>
                <a:lnTo>
                  <a:pt x="999" y="2789"/>
                </a:lnTo>
                <a:lnTo>
                  <a:pt x="1040" y="2789"/>
                </a:lnTo>
                <a:lnTo>
                  <a:pt x="1040" y="0"/>
                </a:lnTo>
                <a:close/>
              </a:path>
            </a:pathLst>
          </a:custGeom>
          <a:solidFill>
            <a:srgbClr val="FFFFFF"/>
          </a:solidFill>
          <a:ln w="324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Text Box 13"/>
          <p:cNvSpPr txBox="1">
            <a:spLocks noChangeArrowheads="1"/>
          </p:cNvSpPr>
          <p:nvPr userDrawn="1"/>
        </p:nvSpPr>
        <p:spPr bwMode="auto">
          <a:xfrm>
            <a:off x="631825" y="287338"/>
            <a:ext cx="4429867" cy="244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0080" rIns="0" bIns="0">
            <a:spAutoFit/>
          </a:bodyPr>
          <a:lstStyle>
            <a:lvl1pPr>
              <a:tabLst>
                <a:tab pos="723900" algn="l"/>
                <a:tab pos="1447800" algn="l"/>
                <a:tab pos="2171700" algn="l"/>
                <a:tab pos="2895600" algn="l"/>
                <a:tab pos="3619500" algn="l"/>
              </a:tabLst>
              <a:defRPr>
                <a:solidFill>
                  <a:srgbClr val="000000"/>
                </a:solidFill>
                <a:latin typeface="Arial" charset="0"/>
                <a:cs typeface="Arial" charset="0"/>
              </a:defRPr>
            </a:lvl1pPr>
            <a:lvl2pPr>
              <a:tabLst>
                <a:tab pos="723900" algn="l"/>
                <a:tab pos="1447800" algn="l"/>
                <a:tab pos="2171700" algn="l"/>
                <a:tab pos="2895600" algn="l"/>
                <a:tab pos="3619500" algn="l"/>
              </a:tabLst>
              <a:defRPr>
                <a:solidFill>
                  <a:srgbClr val="000000"/>
                </a:solidFill>
                <a:latin typeface="Arial" charset="0"/>
                <a:cs typeface="Arial" charset="0"/>
              </a:defRPr>
            </a:lvl2pPr>
            <a:lvl3pPr>
              <a:tabLst>
                <a:tab pos="723900" algn="l"/>
                <a:tab pos="1447800" algn="l"/>
                <a:tab pos="2171700" algn="l"/>
                <a:tab pos="2895600" algn="l"/>
                <a:tab pos="3619500" algn="l"/>
              </a:tabLst>
              <a:defRPr>
                <a:solidFill>
                  <a:srgbClr val="000000"/>
                </a:solidFill>
                <a:latin typeface="Arial" charset="0"/>
                <a:cs typeface="Arial" charset="0"/>
              </a:defRPr>
            </a:lvl3pPr>
            <a:lvl4pPr>
              <a:tabLst>
                <a:tab pos="723900" algn="l"/>
                <a:tab pos="1447800" algn="l"/>
                <a:tab pos="2171700" algn="l"/>
                <a:tab pos="2895600" algn="l"/>
                <a:tab pos="3619500" algn="l"/>
              </a:tabLst>
              <a:defRPr>
                <a:solidFill>
                  <a:srgbClr val="000000"/>
                </a:solidFill>
                <a:latin typeface="Arial" charset="0"/>
                <a:cs typeface="Arial" charset="0"/>
              </a:defRPr>
            </a:lvl4pPr>
            <a:lvl5pPr>
              <a:tabLst>
                <a:tab pos="723900" algn="l"/>
                <a:tab pos="1447800" algn="l"/>
                <a:tab pos="2171700" algn="l"/>
                <a:tab pos="2895600" algn="l"/>
                <a:tab pos="3619500" algn="l"/>
              </a:tabLst>
              <a:defRPr>
                <a:solidFill>
                  <a:srgbClr val="000000"/>
                </a:solidFill>
                <a:latin typeface="Arial" charset="0"/>
                <a:cs typeface="Arial" charset="0"/>
              </a:defRPr>
            </a:lvl5pPr>
            <a:lvl6pPr marL="2514600" indent="-228600" defTabSz="449263" fontAlgn="base">
              <a:lnSpc>
                <a:spcPct val="31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charset="0"/>
                <a:cs typeface="Arial" charset="0"/>
              </a:defRPr>
            </a:lvl6pPr>
            <a:lvl7pPr marL="2971800" indent="-228600" defTabSz="449263" fontAlgn="base">
              <a:lnSpc>
                <a:spcPct val="31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charset="0"/>
                <a:cs typeface="Arial" charset="0"/>
              </a:defRPr>
            </a:lvl7pPr>
            <a:lvl8pPr marL="3429000" indent="-228600" defTabSz="449263" fontAlgn="base">
              <a:lnSpc>
                <a:spcPct val="31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charset="0"/>
                <a:cs typeface="Arial" charset="0"/>
              </a:defRPr>
            </a:lvl8pPr>
            <a:lvl9pPr marL="3886200" indent="-228600" defTabSz="449263" fontAlgn="base">
              <a:lnSpc>
                <a:spcPct val="31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charset="0"/>
                <a:cs typeface="Arial" charset="0"/>
              </a:defRPr>
            </a:lvl9pPr>
          </a:lstStyle>
          <a:p>
            <a:pPr marL="0" indent="0">
              <a:lnSpc>
                <a:spcPct val="95000"/>
              </a:lnSpc>
              <a:buFontTx/>
              <a:buNone/>
              <a:defRPr/>
            </a:pPr>
            <a:r>
              <a:rPr lang="en-AU" sz="1600" b="1" dirty="0">
                <a:solidFill>
                  <a:srgbClr val="FFFFFF"/>
                </a:solidFill>
                <a:latin typeface="Arial" pitchFamily="34" charset="0"/>
                <a:cs typeface="Arial" pitchFamily="34" charset="0"/>
              </a:rPr>
              <a:t>Teacher Earth Science Education Programme</a:t>
            </a: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Lst>
  <p:transition spd="slow"/>
  <p:txStyles>
    <p:titleStyle>
      <a:lvl1pPr algn="l" rtl="0" eaLnBrk="0" fontAlgn="base" hangingPunct="0">
        <a:lnSpc>
          <a:spcPct val="7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n-AU" sz="4400">
          <a:solidFill>
            <a:srgbClr val="000000"/>
          </a:solidFill>
          <a:latin typeface="Arial" pitchFamily="18"/>
          <a:cs typeface="Arial" pitchFamily="2"/>
        </a:defRPr>
      </a:lvl1pPr>
      <a:lvl2pPr algn="l" rtl="0" eaLnBrk="0" fontAlgn="base" hangingPunct="0">
        <a:lnSpc>
          <a:spcPct val="7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Arial" charset="0"/>
          <a:cs typeface="Arial" charset="0"/>
        </a:defRPr>
      </a:lvl2pPr>
      <a:lvl3pPr algn="l" rtl="0" eaLnBrk="0" fontAlgn="base" hangingPunct="0">
        <a:lnSpc>
          <a:spcPct val="7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Arial" charset="0"/>
          <a:cs typeface="Arial" charset="0"/>
        </a:defRPr>
      </a:lvl3pPr>
      <a:lvl4pPr algn="l" rtl="0" eaLnBrk="0" fontAlgn="base" hangingPunct="0">
        <a:lnSpc>
          <a:spcPct val="7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Arial" charset="0"/>
          <a:cs typeface="Arial" charset="0"/>
        </a:defRPr>
      </a:lvl4pPr>
      <a:lvl5pPr algn="l" rtl="0" eaLnBrk="0" fontAlgn="base" hangingPunct="0">
        <a:lnSpc>
          <a:spcPct val="7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Arial" charset="0"/>
          <a:cs typeface="Arial" charset="0"/>
        </a:defRPr>
      </a:lvl5pPr>
      <a:lvl6pPr marL="457200" algn="l" rtl="0" eaLnBrk="0" fontAlgn="base" hangingPunct="0">
        <a:lnSpc>
          <a:spcPct val="7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Arial" charset="0"/>
          <a:cs typeface="Arial" charset="0"/>
        </a:defRPr>
      </a:lvl6pPr>
      <a:lvl7pPr marL="914400" algn="l" rtl="0" eaLnBrk="0" fontAlgn="base" hangingPunct="0">
        <a:lnSpc>
          <a:spcPct val="7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Arial" charset="0"/>
          <a:cs typeface="Arial" charset="0"/>
        </a:defRPr>
      </a:lvl7pPr>
      <a:lvl8pPr marL="1371600" algn="l" rtl="0" eaLnBrk="0" fontAlgn="base" hangingPunct="0">
        <a:lnSpc>
          <a:spcPct val="7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Arial" charset="0"/>
          <a:cs typeface="Arial" charset="0"/>
        </a:defRPr>
      </a:lvl8pPr>
      <a:lvl9pPr marL="1828800" algn="l" rtl="0" eaLnBrk="0" fontAlgn="base" hangingPunct="0">
        <a:lnSpc>
          <a:spcPct val="7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Arial" charset="0"/>
          <a:cs typeface="Arial" charset="0"/>
        </a:defRPr>
      </a:lvl9pPr>
    </p:titleStyle>
    <p:bodyStyle>
      <a:lvl1pPr marL="341313" indent="-341313" algn="l" rtl="0" eaLnBrk="0" fontAlgn="base" hangingPunct="0">
        <a:lnSpc>
          <a:spcPct val="71000"/>
        </a:lnSpc>
        <a:spcBef>
          <a:spcPts val="575"/>
        </a:spcBef>
        <a:spcAft>
          <a:spcPts val="575"/>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n-AU" sz="2400">
          <a:solidFill>
            <a:srgbClr val="000000"/>
          </a:solidFill>
          <a:latin typeface="Arial" pitchFamily="18"/>
          <a:cs typeface="Arial" pitchFamily="2"/>
        </a:defRPr>
      </a:lvl1pPr>
      <a:lvl2pPr marL="742950" indent="-285750" algn="l" rtl="0" eaLnBrk="0" fontAlgn="base" hangingPunct="0">
        <a:spcBef>
          <a:spcPct val="20000"/>
        </a:spcBef>
        <a:spcAft>
          <a:spcPct val="0"/>
        </a:spcAft>
        <a:buChar char="–"/>
        <a:defRPr sz="2800">
          <a:solidFill>
            <a:schemeClr val="tx1"/>
          </a:solidFill>
          <a:latin typeface="Arial"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cs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cs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cs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cs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cs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cs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cs typeface="Arial"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igs.indiana.edu/geology/rocks/rockcycleactivities/makeconglomerate.cf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hyperlink" Target="http://www.classzone.com/books/earth_science/terc/content/visualizations/es0605/es0605page01.cfm?chapter_no=visualization" TargetMode="External"/><Relationship Id="rId4" Type="http://schemas.openxmlformats.org/officeDocument/2006/relationships/hyperlink" Target="http://learningplace.com.au/deliver/content.asp?pid=3970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wwnorton.com/college/geo/egeo/flash/10_1.sw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www.winona.edu/geology/MRW/maps.htm"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teachers.com/earth/metamorphic_rocks_crossword.doc"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hyperlink" Target="http://www.classzone.com/books/earth_science/terc/content/visualizations/es0607/es0607page01.cfm?chapter_no=visualizati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uky.edu/AS/Geology/howell/goodies/elearning/module05swf.sw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hyperlink" Target="http://www.classzone.com/books/earth_science/terc/content/investigations/es0603/es0603page05.cf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allposters.com/-sp/Volcanic-Eruption-Arenal-Volcano-Costa-Rica-Posters_i1100429_.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oresomeresources.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cience.uniserve.edu.au/school/curric/stage6/ees/dynamic.html" TargetMode="External"/><Relationship Id="rId3" Type="http://schemas.openxmlformats.org/officeDocument/2006/relationships/hyperlink" Target="http://www.oresomeresources.com/" TargetMode="External"/><Relationship Id="rId7" Type="http://schemas.openxmlformats.org/officeDocument/2006/relationships/hyperlink" Target="http://www.gsa.org.au/resources/education.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www.geosciencepathways.org.au/" TargetMode="External"/><Relationship Id="rId5" Type="http://schemas.openxmlformats.org/officeDocument/2006/relationships/hyperlink" Target="http://www.bbc.co.uk/schools/gcsebitesize/chemistry/changestoearthandatmosphere/" TargetMode="External"/><Relationship Id="rId4" Type="http://schemas.openxmlformats.org/officeDocument/2006/relationships/hyperlink" Target="http://www.geolsoc.org.uk/gsl/site/GSL/rockcycle" TargetMode="External"/><Relationship Id="rId9" Type="http://schemas.openxmlformats.org/officeDocument/2006/relationships/hyperlink" Target="http://www.earthscienceeducation.com/workshops/worksheets/dynamic_rock_cycle.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oresomeresources.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www.geosciencepathways.org.au/"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pubs.usgs.gov/gip/geotime/time.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www.johnkyrk.com/evolution.swf" TargetMode="External"/><Relationship Id="rId5" Type="http://schemas.openxmlformats.org/officeDocument/2006/relationships/hyperlink" Target="http://www.ucmp.berkeley.edu/education/explorations/tours/geotime/gtpage1.html"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pubs.usgs.gov/gip/geotime/tim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pubs.usgs.gov/gip/geotime/time.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wwnorton.com/college/geo/egeo/flash/2_6.sw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www.classzone.com/books/earth_science/terc/content/investigations/es0602/es0602page03.cfm?chapter_no=investigation"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rocksandminerals4u.com/images/rock-cycle-diagram-im.jpg" TargetMode="External"/><Relationship Id="rId5" Type="http://schemas.openxmlformats.org/officeDocument/2006/relationships/image" Target="../media/image11.jpeg"/><Relationship Id="rId4" Type="http://schemas.openxmlformats.org/officeDocument/2006/relationships/hyperlink" Target="http://www.classzone.com/books/earth_science/terc/content/investigations/es0602/es0602page02.cf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
          <p:cNvGrpSpPr>
            <a:grpSpLocks/>
          </p:cNvGrpSpPr>
          <p:nvPr/>
        </p:nvGrpSpPr>
        <p:grpSpPr bwMode="auto">
          <a:xfrm>
            <a:off x="250825" y="190500"/>
            <a:ext cx="8412163" cy="6472238"/>
            <a:chOff x="158" y="120"/>
            <a:chExt cx="5299" cy="4077"/>
          </a:xfrm>
        </p:grpSpPr>
        <p:sp>
          <p:nvSpPr>
            <p:cNvPr id="3111" name="Freeform 2"/>
            <p:cNvSpPr>
              <a:spLocks noChangeArrowheads="1"/>
            </p:cNvSpPr>
            <p:nvPr/>
          </p:nvSpPr>
          <p:spPr bwMode="auto">
            <a:xfrm>
              <a:off x="3471" y="122"/>
              <a:ext cx="1987" cy="4076"/>
            </a:xfrm>
            <a:custGeom>
              <a:avLst/>
              <a:gdLst>
                <a:gd name="T0" fmla="*/ 1986 w 1988"/>
                <a:gd name="T1" fmla="*/ 2667 h 4077"/>
                <a:gd name="T2" fmla="*/ 1985 w 1988"/>
                <a:gd name="T3" fmla="*/ 2550 h 4077"/>
                <a:gd name="T4" fmla="*/ 1976 w 1988"/>
                <a:gd name="T5" fmla="*/ 2436 h 4077"/>
                <a:gd name="T6" fmla="*/ 1964 w 1988"/>
                <a:gd name="T7" fmla="*/ 2322 h 4077"/>
                <a:gd name="T8" fmla="*/ 1946 w 1988"/>
                <a:gd name="T9" fmla="*/ 2212 h 4077"/>
                <a:gd name="T10" fmla="*/ 1926 w 1988"/>
                <a:gd name="T11" fmla="*/ 2101 h 4077"/>
                <a:gd name="T12" fmla="*/ 1901 w 1988"/>
                <a:gd name="T13" fmla="*/ 1994 h 4077"/>
                <a:gd name="T14" fmla="*/ 1872 w 1988"/>
                <a:gd name="T15" fmla="*/ 1887 h 4077"/>
                <a:gd name="T16" fmla="*/ 1838 w 1988"/>
                <a:gd name="T17" fmla="*/ 1780 h 4077"/>
                <a:gd name="T18" fmla="*/ 1800 w 1988"/>
                <a:gd name="T19" fmla="*/ 1676 h 4077"/>
                <a:gd name="T20" fmla="*/ 1757 w 1988"/>
                <a:gd name="T21" fmla="*/ 1574 h 4077"/>
                <a:gd name="T22" fmla="*/ 1712 w 1988"/>
                <a:gd name="T23" fmla="*/ 1474 h 4077"/>
                <a:gd name="T24" fmla="*/ 1662 w 1988"/>
                <a:gd name="T25" fmla="*/ 1378 h 4077"/>
                <a:gd name="T26" fmla="*/ 1608 w 1988"/>
                <a:gd name="T27" fmla="*/ 1281 h 4077"/>
                <a:gd name="T28" fmla="*/ 1551 w 1988"/>
                <a:gd name="T29" fmla="*/ 1187 h 4077"/>
                <a:gd name="T30" fmla="*/ 1489 w 1988"/>
                <a:gd name="T31" fmla="*/ 1096 h 4077"/>
                <a:gd name="T32" fmla="*/ 1426 w 1988"/>
                <a:gd name="T33" fmla="*/ 1008 h 4077"/>
                <a:gd name="T34" fmla="*/ 1287 w 1988"/>
                <a:gd name="T35" fmla="*/ 837 h 4077"/>
                <a:gd name="T36" fmla="*/ 1136 w 1988"/>
                <a:gd name="T37" fmla="*/ 679 h 4077"/>
                <a:gd name="T38" fmla="*/ 974 w 1988"/>
                <a:gd name="T39" fmla="*/ 532 h 4077"/>
                <a:gd name="T40" fmla="*/ 801 w 1988"/>
                <a:gd name="T41" fmla="*/ 396 h 4077"/>
                <a:gd name="T42" fmla="*/ 614 w 1988"/>
                <a:gd name="T43" fmla="*/ 273 h 4077"/>
                <a:gd name="T44" fmla="*/ 470 w 1988"/>
                <a:gd name="T45" fmla="*/ 191 h 4077"/>
                <a:gd name="T46" fmla="*/ 371 w 1988"/>
                <a:gd name="T47" fmla="*/ 140 h 4077"/>
                <a:gd name="T48" fmla="*/ 268 w 1988"/>
                <a:gd name="T49" fmla="*/ 95 h 4077"/>
                <a:gd name="T50" fmla="*/ 163 w 1988"/>
                <a:gd name="T51" fmla="*/ 51 h 4077"/>
                <a:gd name="T52" fmla="*/ 57 w 1988"/>
                <a:gd name="T53" fmla="*/ 10 h 4077"/>
                <a:gd name="T54" fmla="*/ 0 w 1988"/>
                <a:gd name="T55" fmla="*/ 4075 h 4077"/>
                <a:gd name="T56" fmla="*/ 1598 w 1988"/>
                <a:gd name="T57" fmla="*/ 4075 h 4077"/>
                <a:gd name="T58" fmla="*/ 1683 w 1988"/>
                <a:gd name="T59" fmla="*/ 3917 h 4077"/>
                <a:gd name="T60" fmla="*/ 1762 w 1988"/>
                <a:gd name="T61" fmla="*/ 3753 h 4077"/>
                <a:gd name="T62" fmla="*/ 1828 w 1988"/>
                <a:gd name="T63" fmla="*/ 3583 h 4077"/>
                <a:gd name="T64" fmla="*/ 1883 w 1988"/>
                <a:gd name="T65" fmla="*/ 3409 h 4077"/>
                <a:gd name="T66" fmla="*/ 1927 w 1988"/>
                <a:gd name="T67" fmla="*/ 3230 h 4077"/>
                <a:gd name="T68" fmla="*/ 1960 w 1988"/>
                <a:gd name="T69" fmla="*/ 3045 h 4077"/>
                <a:gd name="T70" fmla="*/ 1979 w 1988"/>
                <a:gd name="T71" fmla="*/ 2858 h 4077"/>
                <a:gd name="T72" fmla="*/ 1986 w 1988"/>
                <a:gd name="T73" fmla="*/ 2667 h 40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88"/>
                <a:gd name="T112" fmla="*/ 0 h 4077"/>
                <a:gd name="T113" fmla="*/ 1988 w 1988"/>
                <a:gd name="T114" fmla="*/ 4077 h 40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88" h="4077">
                  <a:moveTo>
                    <a:pt x="1988" y="2669"/>
                  </a:moveTo>
                  <a:lnTo>
                    <a:pt x="1988" y="2669"/>
                  </a:lnTo>
                  <a:lnTo>
                    <a:pt x="1988" y="2611"/>
                  </a:lnTo>
                  <a:lnTo>
                    <a:pt x="1987" y="2552"/>
                  </a:lnTo>
                  <a:lnTo>
                    <a:pt x="1982" y="2495"/>
                  </a:lnTo>
                  <a:lnTo>
                    <a:pt x="1978" y="2438"/>
                  </a:lnTo>
                  <a:lnTo>
                    <a:pt x="1972" y="2382"/>
                  </a:lnTo>
                  <a:lnTo>
                    <a:pt x="1966" y="2324"/>
                  </a:lnTo>
                  <a:lnTo>
                    <a:pt x="1957" y="2268"/>
                  </a:lnTo>
                  <a:lnTo>
                    <a:pt x="1948" y="2214"/>
                  </a:lnTo>
                  <a:lnTo>
                    <a:pt x="1940" y="2157"/>
                  </a:lnTo>
                  <a:lnTo>
                    <a:pt x="1928" y="2103"/>
                  </a:lnTo>
                  <a:lnTo>
                    <a:pt x="1918" y="2048"/>
                  </a:lnTo>
                  <a:lnTo>
                    <a:pt x="1903" y="1994"/>
                  </a:lnTo>
                  <a:lnTo>
                    <a:pt x="1890" y="1940"/>
                  </a:lnTo>
                  <a:lnTo>
                    <a:pt x="1874" y="1887"/>
                  </a:lnTo>
                  <a:lnTo>
                    <a:pt x="1858" y="1833"/>
                  </a:lnTo>
                  <a:lnTo>
                    <a:pt x="1840" y="1780"/>
                  </a:lnTo>
                  <a:lnTo>
                    <a:pt x="1821" y="1729"/>
                  </a:lnTo>
                  <a:lnTo>
                    <a:pt x="1802" y="1676"/>
                  </a:lnTo>
                  <a:lnTo>
                    <a:pt x="1781" y="1625"/>
                  </a:lnTo>
                  <a:lnTo>
                    <a:pt x="1759" y="1574"/>
                  </a:lnTo>
                  <a:lnTo>
                    <a:pt x="1737" y="1526"/>
                  </a:lnTo>
                  <a:lnTo>
                    <a:pt x="1714" y="1474"/>
                  </a:lnTo>
                  <a:lnTo>
                    <a:pt x="1689" y="1424"/>
                  </a:lnTo>
                  <a:lnTo>
                    <a:pt x="1664" y="1378"/>
                  </a:lnTo>
                  <a:lnTo>
                    <a:pt x="1638" y="1328"/>
                  </a:lnTo>
                  <a:lnTo>
                    <a:pt x="1610" y="1281"/>
                  </a:lnTo>
                  <a:lnTo>
                    <a:pt x="1582" y="1236"/>
                  </a:lnTo>
                  <a:lnTo>
                    <a:pt x="1553" y="1187"/>
                  </a:lnTo>
                  <a:lnTo>
                    <a:pt x="1524" y="1142"/>
                  </a:lnTo>
                  <a:lnTo>
                    <a:pt x="1491" y="1096"/>
                  </a:lnTo>
                  <a:lnTo>
                    <a:pt x="1461" y="1052"/>
                  </a:lnTo>
                  <a:lnTo>
                    <a:pt x="1428" y="1008"/>
                  </a:lnTo>
                  <a:lnTo>
                    <a:pt x="1360" y="922"/>
                  </a:lnTo>
                  <a:lnTo>
                    <a:pt x="1289" y="837"/>
                  </a:lnTo>
                  <a:lnTo>
                    <a:pt x="1216" y="757"/>
                  </a:lnTo>
                  <a:lnTo>
                    <a:pt x="1138" y="679"/>
                  </a:lnTo>
                  <a:lnTo>
                    <a:pt x="1058" y="604"/>
                  </a:lnTo>
                  <a:lnTo>
                    <a:pt x="974" y="532"/>
                  </a:lnTo>
                  <a:lnTo>
                    <a:pt x="889" y="464"/>
                  </a:lnTo>
                  <a:lnTo>
                    <a:pt x="801" y="396"/>
                  </a:lnTo>
                  <a:lnTo>
                    <a:pt x="709" y="333"/>
                  </a:lnTo>
                  <a:lnTo>
                    <a:pt x="614" y="273"/>
                  </a:lnTo>
                  <a:lnTo>
                    <a:pt x="517" y="219"/>
                  </a:lnTo>
                  <a:lnTo>
                    <a:pt x="470" y="191"/>
                  </a:lnTo>
                  <a:lnTo>
                    <a:pt x="419" y="166"/>
                  </a:lnTo>
                  <a:lnTo>
                    <a:pt x="371" y="140"/>
                  </a:lnTo>
                  <a:lnTo>
                    <a:pt x="319" y="118"/>
                  </a:lnTo>
                  <a:lnTo>
                    <a:pt x="268" y="95"/>
                  </a:lnTo>
                  <a:lnTo>
                    <a:pt x="215" y="71"/>
                  </a:lnTo>
                  <a:lnTo>
                    <a:pt x="163" y="51"/>
                  </a:lnTo>
                  <a:lnTo>
                    <a:pt x="110" y="30"/>
                  </a:lnTo>
                  <a:lnTo>
                    <a:pt x="57" y="10"/>
                  </a:lnTo>
                  <a:lnTo>
                    <a:pt x="1" y="0"/>
                  </a:lnTo>
                  <a:lnTo>
                    <a:pt x="0" y="4077"/>
                  </a:lnTo>
                  <a:lnTo>
                    <a:pt x="1600" y="4077"/>
                  </a:lnTo>
                  <a:lnTo>
                    <a:pt x="1644" y="3999"/>
                  </a:lnTo>
                  <a:lnTo>
                    <a:pt x="1685" y="3919"/>
                  </a:lnTo>
                  <a:lnTo>
                    <a:pt x="1726" y="3837"/>
                  </a:lnTo>
                  <a:lnTo>
                    <a:pt x="1764" y="3755"/>
                  </a:lnTo>
                  <a:lnTo>
                    <a:pt x="1798" y="3670"/>
                  </a:lnTo>
                  <a:lnTo>
                    <a:pt x="1830" y="3585"/>
                  </a:lnTo>
                  <a:lnTo>
                    <a:pt x="1859" y="3498"/>
                  </a:lnTo>
                  <a:lnTo>
                    <a:pt x="1885" y="3411"/>
                  </a:lnTo>
                  <a:lnTo>
                    <a:pt x="1909" y="3321"/>
                  </a:lnTo>
                  <a:lnTo>
                    <a:pt x="1929" y="3232"/>
                  </a:lnTo>
                  <a:lnTo>
                    <a:pt x="1947" y="3140"/>
                  </a:lnTo>
                  <a:lnTo>
                    <a:pt x="1962" y="3047"/>
                  </a:lnTo>
                  <a:lnTo>
                    <a:pt x="1973" y="2954"/>
                  </a:lnTo>
                  <a:lnTo>
                    <a:pt x="1981" y="2860"/>
                  </a:lnTo>
                  <a:lnTo>
                    <a:pt x="1987" y="2763"/>
                  </a:lnTo>
                  <a:lnTo>
                    <a:pt x="1988" y="2669"/>
                  </a:lnTo>
                  <a:close/>
                </a:path>
              </a:pathLst>
            </a:custGeom>
            <a:solidFill>
              <a:srgbClr val="186C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charset="0"/>
              </a:endParaRPr>
            </a:p>
          </p:txBody>
        </p:sp>
        <p:sp>
          <p:nvSpPr>
            <p:cNvPr id="3112" name="Rectangle 3"/>
            <p:cNvSpPr>
              <a:spLocks noChangeArrowheads="1"/>
            </p:cNvSpPr>
            <p:nvPr/>
          </p:nvSpPr>
          <p:spPr bwMode="auto">
            <a:xfrm>
              <a:off x="158" y="120"/>
              <a:ext cx="3319" cy="4078"/>
            </a:xfrm>
            <a:prstGeom prst="rect">
              <a:avLst/>
            </a:prstGeom>
            <a:solidFill>
              <a:srgbClr val="186C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AU">
                <a:solidFill>
                  <a:srgbClr val="FFFFFF"/>
                </a:solidFill>
                <a:latin typeface="Arial" charset="0"/>
              </a:endParaRPr>
            </a:p>
          </p:txBody>
        </p:sp>
      </p:grpSp>
      <p:sp>
        <p:nvSpPr>
          <p:cNvPr id="3075" name="Text Box 5"/>
          <p:cNvSpPr txBox="1">
            <a:spLocks noChangeArrowheads="1"/>
          </p:cNvSpPr>
          <p:nvPr/>
        </p:nvSpPr>
        <p:spPr bwMode="auto">
          <a:xfrm>
            <a:off x="681148" y="1171575"/>
            <a:ext cx="5538567"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algn="ctr" defTabSz="449263" eaLnBrk="1" hangingPunct="1">
              <a:buClr>
                <a:srgbClr val="000000"/>
              </a:buClr>
              <a:buSzPct val="100000"/>
              <a:buFont typeface="Times New Roman" pitchFamily="18" charset="0"/>
              <a:buNone/>
            </a:pPr>
            <a:r>
              <a:rPr lang="en-AU" sz="2000" b="1" dirty="0">
                <a:solidFill>
                  <a:srgbClr val="FFFFFF"/>
                </a:solidFill>
              </a:rPr>
              <a:t>Teacher Earth Science Education Programme</a:t>
            </a:r>
          </a:p>
          <a:p>
            <a:pPr algn="ctr" defTabSz="449263" eaLnBrk="1" hangingPunct="1">
              <a:spcBef>
                <a:spcPts val="600"/>
              </a:spcBef>
              <a:buClr>
                <a:srgbClr val="000000"/>
              </a:buClr>
              <a:buSzPct val="100000"/>
              <a:buFont typeface="Times New Roman" pitchFamily="18" charset="0"/>
              <a:buNone/>
            </a:pPr>
            <a:r>
              <a:rPr lang="en-AU" sz="2000" b="1" dirty="0">
                <a:solidFill>
                  <a:srgbClr val="FFFFFF"/>
                </a:solidFill>
              </a:rPr>
              <a:t>PARTNERS</a:t>
            </a:r>
          </a:p>
        </p:txBody>
      </p:sp>
      <p:sp>
        <p:nvSpPr>
          <p:cNvPr id="3076" name="Text Box 6"/>
          <p:cNvSpPr txBox="1">
            <a:spLocks noChangeArrowheads="1"/>
          </p:cNvSpPr>
          <p:nvPr/>
        </p:nvSpPr>
        <p:spPr bwMode="auto">
          <a:xfrm>
            <a:off x="395288" y="262255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defTabSz="449263" eaLnBrk="1">
              <a:buClr>
                <a:srgbClr val="000000"/>
              </a:buClr>
              <a:buSzPct val="100000"/>
              <a:buFont typeface="Times New Roman" pitchFamily="18" charset="0"/>
              <a:buNone/>
            </a:pPr>
            <a:r>
              <a:rPr lang="en-AU" sz="2000" b="1">
                <a:solidFill>
                  <a:srgbClr val="FFFFFF"/>
                </a:solidFill>
              </a:rPr>
              <a:t>PRINCIPAL</a:t>
            </a:r>
          </a:p>
        </p:txBody>
      </p:sp>
      <p:sp>
        <p:nvSpPr>
          <p:cNvPr id="3077" name="Text Box 7"/>
          <p:cNvSpPr txBox="1">
            <a:spLocks noChangeArrowheads="1"/>
          </p:cNvSpPr>
          <p:nvPr/>
        </p:nvSpPr>
        <p:spPr bwMode="auto">
          <a:xfrm>
            <a:off x="395288" y="4048125"/>
            <a:ext cx="1316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defTabSz="449263" eaLnBrk="1">
              <a:buClr>
                <a:srgbClr val="000000"/>
              </a:buClr>
              <a:buSzPct val="100000"/>
              <a:buFont typeface="Times New Roman" pitchFamily="18" charset="0"/>
              <a:buNone/>
            </a:pPr>
            <a:r>
              <a:rPr lang="en-AU" sz="2000" b="1">
                <a:solidFill>
                  <a:srgbClr val="FFFFFF"/>
                </a:solidFill>
              </a:rPr>
              <a:t>PLATINUM</a:t>
            </a:r>
          </a:p>
        </p:txBody>
      </p:sp>
      <p:sp>
        <p:nvSpPr>
          <p:cNvPr id="3078" name="Text Box 8"/>
          <p:cNvSpPr txBox="1">
            <a:spLocks noChangeArrowheads="1"/>
          </p:cNvSpPr>
          <p:nvPr/>
        </p:nvSpPr>
        <p:spPr bwMode="auto">
          <a:xfrm>
            <a:off x="393700" y="5538788"/>
            <a:ext cx="73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defTabSz="449263" eaLnBrk="1">
              <a:buClr>
                <a:srgbClr val="000000"/>
              </a:buClr>
              <a:buSzPct val="100000"/>
              <a:buFont typeface="Times New Roman" pitchFamily="18" charset="0"/>
              <a:buNone/>
            </a:pPr>
            <a:r>
              <a:rPr lang="en-AU" sz="2000" b="1">
                <a:solidFill>
                  <a:srgbClr val="FFFFFF"/>
                </a:solidFill>
              </a:rPr>
              <a:t>GOLD</a:t>
            </a:r>
          </a:p>
        </p:txBody>
      </p:sp>
      <p:sp>
        <p:nvSpPr>
          <p:cNvPr id="3079" name="Line 14"/>
          <p:cNvSpPr>
            <a:spLocks noChangeShapeType="1"/>
          </p:cNvSpPr>
          <p:nvPr/>
        </p:nvSpPr>
        <p:spPr bwMode="auto">
          <a:xfrm>
            <a:off x="1903413" y="3581400"/>
            <a:ext cx="5356225" cy="1588"/>
          </a:xfrm>
          <a:prstGeom prst="line">
            <a:avLst/>
          </a:prstGeom>
          <a:noFill/>
          <a:ln w="28440">
            <a:solidFill>
              <a:srgbClr val="186C94"/>
            </a:solidFill>
            <a:miter lim="800000"/>
            <a:headEnd/>
            <a:tailEnd/>
          </a:ln>
          <a:extLst>
            <a:ext uri="{909E8E84-426E-40DD-AFC4-6F175D3DCCD1}">
              <a14:hiddenFill xmlns:a14="http://schemas.microsoft.com/office/drawing/2010/main">
                <a:noFill/>
              </a14:hiddenFill>
            </a:ext>
          </a:extLst>
        </p:spPr>
        <p:txBody>
          <a:bodyPr/>
          <a:lstStyle/>
          <a:p>
            <a:pPr defTabSz="449263">
              <a:lnSpc>
                <a:spcPct val="31000"/>
              </a:lnSpc>
              <a:buClr>
                <a:srgbClr val="000000"/>
              </a:buClr>
              <a:buSzPct val="100000"/>
              <a:buFont typeface="Times New Roman" pitchFamily="18" charset="0"/>
              <a:buNone/>
            </a:pPr>
            <a:endParaRPr lang="en-US">
              <a:solidFill>
                <a:srgbClr val="FFFFFF"/>
              </a:solidFill>
              <a:latin typeface="Arial" charset="0"/>
            </a:endParaRPr>
          </a:p>
        </p:txBody>
      </p:sp>
      <p:sp>
        <p:nvSpPr>
          <p:cNvPr id="3080" name="Line 15"/>
          <p:cNvSpPr>
            <a:spLocks noChangeShapeType="1"/>
          </p:cNvSpPr>
          <p:nvPr/>
        </p:nvSpPr>
        <p:spPr bwMode="auto">
          <a:xfrm>
            <a:off x="1903413" y="4819650"/>
            <a:ext cx="5384800" cy="1588"/>
          </a:xfrm>
          <a:prstGeom prst="line">
            <a:avLst/>
          </a:prstGeom>
          <a:noFill/>
          <a:ln w="28440">
            <a:solidFill>
              <a:srgbClr val="186C94"/>
            </a:solidFill>
            <a:miter lim="800000"/>
            <a:headEnd/>
            <a:tailEnd/>
          </a:ln>
          <a:extLst>
            <a:ext uri="{909E8E84-426E-40DD-AFC4-6F175D3DCCD1}">
              <a14:hiddenFill xmlns:a14="http://schemas.microsoft.com/office/drawing/2010/main">
                <a:noFill/>
              </a14:hiddenFill>
            </a:ext>
          </a:extLst>
        </p:spPr>
        <p:txBody>
          <a:bodyPr/>
          <a:lstStyle/>
          <a:p>
            <a:pPr defTabSz="449263">
              <a:lnSpc>
                <a:spcPct val="31000"/>
              </a:lnSpc>
              <a:buClr>
                <a:srgbClr val="000000"/>
              </a:buClr>
              <a:buSzPct val="100000"/>
              <a:buFont typeface="Times New Roman" pitchFamily="18" charset="0"/>
              <a:buNone/>
            </a:pPr>
            <a:endParaRPr lang="en-US">
              <a:solidFill>
                <a:srgbClr val="FFFFFF"/>
              </a:solidFill>
              <a:latin typeface="Arial" charset="0"/>
            </a:endParaRPr>
          </a:p>
        </p:txBody>
      </p:sp>
      <p:sp>
        <p:nvSpPr>
          <p:cNvPr id="3082" name="Rectangle 4"/>
          <p:cNvSpPr>
            <a:spLocks noChangeArrowheads="1"/>
          </p:cNvSpPr>
          <p:nvPr/>
        </p:nvSpPr>
        <p:spPr bwMode="auto">
          <a:xfrm>
            <a:off x="1903413" y="1989138"/>
            <a:ext cx="5686425" cy="45593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AU">
              <a:solidFill>
                <a:srgbClr val="FFFFFF"/>
              </a:solidFill>
              <a:latin typeface="Arial" charset="0"/>
            </a:endParaRPr>
          </a:p>
        </p:txBody>
      </p:sp>
      <p:sp>
        <p:nvSpPr>
          <p:cNvPr id="3084" name="Line 12"/>
          <p:cNvSpPr>
            <a:spLocks noChangeShapeType="1"/>
          </p:cNvSpPr>
          <p:nvPr/>
        </p:nvSpPr>
        <p:spPr bwMode="auto">
          <a:xfrm>
            <a:off x="1903413" y="4819650"/>
            <a:ext cx="5686425" cy="1588"/>
          </a:xfrm>
          <a:prstGeom prst="line">
            <a:avLst/>
          </a:prstGeom>
          <a:noFill/>
          <a:ln w="28448">
            <a:solidFill>
              <a:srgbClr val="186C94"/>
            </a:solidFill>
            <a:miter lim="800000"/>
            <a:headEnd/>
            <a:tailEnd/>
          </a:ln>
          <a:extLst>
            <a:ext uri="{909E8E84-426E-40DD-AFC4-6F175D3DCCD1}">
              <a14:hiddenFill xmlns:a14="http://schemas.microsoft.com/office/drawing/2010/main">
                <a:noFill/>
              </a14:hiddenFill>
            </a:ext>
          </a:extLst>
        </p:spPr>
        <p:txBody>
          <a:bodyPr/>
          <a:lstStyle/>
          <a:p>
            <a:pPr defTabSz="449263">
              <a:lnSpc>
                <a:spcPct val="31000"/>
              </a:lnSpc>
              <a:buClr>
                <a:srgbClr val="000000"/>
              </a:buClr>
              <a:buSzPct val="100000"/>
              <a:buFont typeface="Times New Roman" pitchFamily="18" charset="0"/>
              <a:buNone/>
            </a:pPr>
            <a:endParaRPr lang="en-US">
              <a:solidFill>
                <a:srgbClr val="FFFFFF"/>
              </a:solidFill>
              <a:latin typeface="Arial" charset="0"/>
            </a:endParaRPr>
          </a:p>
        </p:txBody>
      </p:sp>
      <p:sp>
        <p:nvSpPr>
          <p:cNvPr id="3083" name="Line 11"/>
          <p:cNvSpPr>
            <a:spLocks noChangeShapeType="1"/>
          </p:cNvSpPr>
          <p:nvPr/>
        </p:nvSpPr>
        <p:spPr bwMode="auto">
          <a:xfrm>
            <a:off x="1903413" y="3581400"/>
            <a:ext cx="5686425" cy="1588"/>
          </a:xfrm>
          <a:prstGeom prst="line">
            <a:avLst/>
          </a:prstGeom>
          <a:noFill/>
          <a:ln w="28448">
            <a:solidFill>
              <a:srgbClr val="186C94"/>
            </a:solidFill>
            <a:miter lim="800000"/>
            <a:headEnd/>
            <a:tailEnd/>
          </a:ln>
          <a:extLst>
            <a:ext uri="{909E8E84-426E-40DD-AFC4-6F175D3DCCD1}">
              <a14:hiddenFill xmlns:a14="http://schemas.microsoft.com/office/drawing/2010/main">
                <a:noFill/>
              </a14:hiddenFill>
            </a:ext>
          </a:extLst>
        </p:spPr>
        <p:txBody>
          <a:bodyPr/>
          <a:lstStyle/>
          <a:p>
            <a:pPr defTabSz="449263">
              <a:lnSpc>
                <a:spcPct val="31000"/>
              </a:lnSpc>
              <a:buClr>
                <a:srgbClr val="000000"/>
              </a:buClr>
              <a:buSzPct val="100000"/>
              <a:buFont typeface="Times New Roman" pitchFamily="18" charset="0"/>
              <a:buNone/>
            </a:pPr>
            <a:endParaRPr lang="en-US">
              <a:solidFill>
                <a:srgbClr val="FFFFFF"/>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361" y="2071310"/>
            <a:ext cx="4224528" cy="14020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1649" y="3678962"/>
            <a:ext cx="4949952" cy="106070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1649" y="4907654"/>
            <a:ext cx="4949952" cy="1591056"/>
          </a:xfrm>
          <a:prstGeom prst="rect">
            <a:avLst/>
          </a:prstGeom>
        </p:spPr>
      </p:pic>
      <p:grpSp>
        <p:nvGrpSpPr>
          <p:cNvPr id="18" name="Group 8"/>
          <p:cNvGrpSpPr>
            <a:grpSpLocks/>
          </p:cNvGrpSpPr>
          <p:nvPr/>
        </p:nvGrpSpPr>
        <p:grpSpPr bwMode="auto">
          <a:xfrm>
            <a:off x="1971675" y="363538"/>
            <a:ext cx="3043238" cy="657225"/>
            <a:chOff x="1242" y="229"/>
            <a:chExt cx="1917" cy="414"/>
          </a:xfrm>
        </p:grpSpPr>
        <p:grpSp>
          <p:nvGrpSpPr>
            <p:cNvPr id="19" name="Group 9"/>
            <p:cNvGrpSpPr>
              <a:grpSpLocks/>
            </p:cNvGrpSpPr>
            <p:nvPr/>
          </p:nvGrpSpPr>
          <p:grpSpPr bwMode="auto">
            <a:xfrm>
              <a:off x="1242" y="229"/>
              <a:ext cx="593" cy="385"/>
              <a:chOff x="1242" y="229"/>
              <a:chExt cx="593" cy="385"/>
            </a:xfrm>
          </p:grpSpPr>
          <p:sp>
            <p:nvSpPr>
              <p:cNvPr id="22" name="Freeform 10"/>
              <p:cNvSpPr>
                <a:spLocks noChangeArrowheads="1"/>
              </p:cNvSpPr>
              <p:nvPr/>
            </p:nvSpPr>
            <p:spPr bwMode="auto">
              <a:xfrm>
                <a:off x="1368" y="280"/>
                <a:ext cx="364" cy="330"/>
              </a:xfrm>
              <a:custGeom>
                <a:avLst/>
                <a:gdLst>
                  <a:gd name="T0" fmla="*/ 363 w 365"/>
                  <a:gd name="T1" fmla="*/ 172 h 331"/>
                  <a:gd name="T2" fmla="*/ 5 w 365"/>
                  <a:gd name="T3" fmla="*/ 177 h 331"/>
                  <a:gd name="T4" fmla="*/ 32 w 365"/>
                  <a:gd name="T5" fmla="*/ 219 h 331"/>
                  <a:gd name="T6" fmla="*/ 40 w 365"/>
                  <a:gd name="T7" fmla="*/ 254 h 331"/>
                  <a:gd name="T8" fmla="*/ 68 w 365"/>
                  <a:gd name="T9" fmla="*/ 256 h 331"/>
                  <a:gd name="T10" fmla="*/ 96 w 365"/>
                  <a:gd name="T11" fmla="*/ 240 h 331"/>
                  <a:gd name="T12" fmla="*/ 123 w 365"/>
                  <a:gd name="T13" fmla="*/ 220 h 331"/>
                  <a:gd name="T14" fmla="*/ 179 w 365"/>
                  <a:gd name="T15" fmla="*/ 212 h 331"/>
                  <a:gd name="T16" fmla="*/ 197 w 365"/>
                  <a:gd name="T17" fmla="*/ 222 h 331"/>
                  <a:gd name="T18" fmla="*/ 208 w 365"/>
                  <a:gd name="T19" fmla="*/ 240 h 331"/>
                  <a:gd name="T20" fmla="*/ 222 w 365"/>
                  <a:gd name="T21" fmla="*/ 220 h 331"/>
                  <a:gd name="T22" fmla="*/ 219 w 365"/>
                  <a:gd name="T23" fmla="*/ 240 h 331"/>
                  <a:gd name="T24" fmla="*/ 229 w 365"/>
                  <a:gd name="T25" fmla="*/ 243 h 331"/>
                  <a:gd name="T26" fmla="*/ 243 w 365"/>
                  <a:gd name="T27" fmla="*/ 267 h 331"/>
                  <a:gd name="T28" fmla="*/ 275 w 365"/>
                  <a:gd name="T29" fmla="*/ 275 h 331"/>
                  <a:gd name="T30" fmla="*/ 284 w 365"/>
                  <a:gd name="T31" fmla="*/ 278 h 331"/>
                  <a:gd name="T32" fmla="*/ 294 w 365"/>
                  <a:gd name="T33" fmla="*/ 279 h 331"/>
                  <a:gd name="T34" fmla="*/ 320 w 365"/>
                  <a:gd name="T35" fmla="*/ 265 h 331"/>
                  <a:gd name="T36" fmla="*/ 334 w 365"/>
                  <a:gd name="T37" fmla="*/ 238 h 331"/>
                  <a:gd name="T38" fmla="*/ 347 w 365"/>
                  <a:gd name="T39" fmla="*/ 222 h 331"/>
                  <a:gd name="T40" fmla="*/ 361 w 365"/>
                  <a:gd name="T41" fmla="*/ 184 h 331"/>
                  <a:gd name="T42" fmla="*/ 360 w 365"/>
                  <a:gd name="T43" fmla="*/ 155 h 331"/>
                  <a:gd name="T44" fmla="*/ 342 w 365"/>
                  <a:gd name="T45" fmla="*/ 130 h 331"/>
                  <a:gd name="T46" fmla="*/ 331 w 365"/>
                  <a:gd name="T47" fmla="*/ 119 h 331"/>
                  <a:gd name="T48" fmla="*/ 323 w 365"/>
                  <a:gd name="T49" fmla="*/ 96 h 331"/>
                  <a:gd name="T50" fmla="*/ 302 w 365"/>
                  <a:gd name="T51" fmla="*/ 82 h 331"/>
                  <a:gd name="T52" fmla="*/ 294 w 365"/>
                  <a:gd name="T53" fmla="*/ 53 h 331"/>
                  <a:gd name="T54" fmla="*/ 276 w 365"/>
                  <a:gd name="T55" fmla="*/ 32 h 331"/>
                  <a:gd name="T56" fmla="*/ 269 w 365"/>
                  <a:gd name="T57" fmla="*/ 0 h 331"/>
                  <a:gd name="T58" fmla="*/ 257 w 365"/>
                  <a:gd name="T59" fmla="*/ 23 h 331"/>
                  <a:gd name="T60" fmla="*/ 240 w 365"/>
                  <a:gd name="T61" fmla="*/ 69 h 331"/>
                  <a:gd name="T62" fmla="*/ 208 w 365"/>
                  <a:gd name="T63" fmla="*/ 51 h 331"/>
                  <a:gd name="T64" fmla="*/ 203 w 365"/>
                  <a:gd name="T65" fmla="*/ 26 h 331"/>
                  <a:gd name="T66" fmla="*/ 209 w 365"/>
                  <a:gd name="T67" fmla="*/ 16 h 331"/>
                  <a:gd name="T68" fmla="*/ 201 w 365"/>
                  <a:gd name="T69" fmla="*/ 15 h 331"/>
                  <a:gd name="T70" fmla="*/ 182 w 365"/>
                  <a:gd name="T71" fmla="*/ 13 h 331"/>
                  <a:gd name="T72" fmla="*/ 167 w 365"/>
                  <a:gd name="T73" fmla="*/ 8 h 331"/>
                  <a:gd name="T74" fmla="*/ 157 w 365"/>
                  <a:gd name="T75" fmla="*/ 23 h 331"/>
                  <a:gd name="T76" fmla="*/ 146 w 365"/>
                  <a:gd name="T77" fmla="*/ 34 h 331"/>
                  <a:gd name="T78" fmla="*/ 131 w 365"/>
                  <a:gd name="T79" fmla="*/ 47 h 331"/>
                  <a:gd name="T80" fmla="*/ 115 w 365"/>
                  <a:gd name="T81" fmla="*/ 39 h 331"/>
                  <a:gd name="T82" fmla="*/ 104 w 365"/>
                  <a:gd name="T83" fmla="*/ 45 h 331"/>
                  <a:gd name="T84" fmla="*/ 95 w 365"/>
                  <a:gd name="T85" fmla="*/ 63 h 331"/>
                  <a:gd name="T86" fmla="*/ 87 w 365"/>
                  <a:gd name="T87" fmla="*/ 74 h 331"/>
                  <a:gd name="T88" fmla="*/ 77 w 365"/>
                  <a:gd name="T89" fmla="*/ 82 h 331"/>
                  <a:gd name="T90" fmla="*/ 53 w 365"/>
                  <a:gd name="T91" fmla="*/ 106 h 331"/>
                  <a:gd name="T92" fmla="*/ 24 w 365"/>
                  <a:gd name="T93" fmla="*/ 117 h 331"/>
                  <a:gd name="T94" fmla="*/ 4 w 365"/>
                  <a:gd name="T95" fmla="*/ 138 h 331"/>
                  <a:gd name="T96" fmla="*/ 2 w 365"/>
                  <a:gd name="T97" fmla="*/ 160 h 331"/>
                  <a:gd name="T98" fmla="*/ 302 w 365"/>
                  <a:gd name="T99" fmla="*/ 308 h 331"/>
                  <a:gd name="T100" fmla="*/ 280 w 365"/>
                  <a:gd name="T101" fmla="*/ 300 h 331"/>
                  <a:gd name="T102" fmla="*/ 284 w 365"/>
                  <a:gd name="T103" fmla="*/ 326 h 331"/>
                  <a:gd name="T104" fmla="*/ 296 w 365"/>
                  <a:gd name="T105" fmla="*/ 323 h 331"/>
                  <a:gd name="T106" fmla="*/ 208 w 365"/>
                  <a:gd name="T107" fmla="*/ 8 h 331"/>
                  <a:gd name="T108" fmla="*/ 155 w 365"/>
                  <a:gd name="T109" fmla="*/ 15 h 331"/>
                  <a:gd name="T110" fmla="*/ 149 w 365"/>
                  <a:gd name="T111" fmla="*/ 12 h 331"/>
                  <a:gd name="T112" fmla="*/ 208 w 365"/>
                  <a:gd name="T113" fmla="*/ 32 h 331"/>
                  <a:gd name="T114" fmla="*/ 237 w 365"/>
                  <a:gd name="T115" fmla="*/ 61 h 331"/>
                  <a:gd name="T116" fmla="*/ 222 w 365"/>
                  <a:gd name="T117" fmla="*/ 246 h 331"/>
                  <a:gd name="T118" fmla="*/ 302 w 365"/>
                  <a:gd name="T119" fmla="*/ 297 h 3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5"/>
                  <a:gd name="T181" fmla="*/ 0 h 331"/>
                  <a:gd name="T182" fmla="*/ 365 w 365"/>
                  <a:gd name="T183" fmla="*/ 331 h 3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5" h="331">
                    <a:moveTo>
                      <a:pt x="363" y="157"/>
                    </a:moveTo>
                    <a:lnTo>
                      <a:pt x="362" y="155"/>
                    </a:lnTo>
                    <a:lnTo>
                      <a:pt x="362" y="154"/>
                    </a:lnTo>
                    <a:lnTo>
                      <a:pt x="363" y="150"/>
                    </a:lnTo>
                    <a:lnTo>
                      <a:pt x="365" y="149"/>
                    </a:lnTo>
                    <a:lnTo>
                      <a:pt x="363" y="147"/>
                    </a:lnTo>
                    <a:lnTo>
                      <a:pt x="365" y="147"/>
                    </a:lnTo>
                    <a:lnTo>
                      <a:pt x="365" y="149"/>
                    </a:lnTo>
                    <a:lnTo>
                      <a:pt x="365" y="152"/>
                    </a:lnTo>
                    <a:lnTo>
                      <a:pt x="363" y="155"/>
                    </a:lnTo>
                    <a:lnTo>
                      <a:pt x="363" y="157"/>
                    </a:lnTo>
                    <a:close/>
                    <a:moveTo>
                      <a:pt x="365" y="176"/>
                    </a:moveTo>
                    <a:lnTo>
                      <a:pt x="365" y="176"/>
                    </a:lnTo>
                    <a:lnTo>
                      <a:pt x="365" y="174"/>
                    </a:lnTo>
                    <a:lnTo>
                      <a:pt x="363" y="174"/>
                    </a:lnTo>
                    <a:lnTo>
                      <a:pt x="365" y="176"/>
                    </a:lnTo>
                    <a:close/>
                    <a:moveTo>
                      <a:pt x="8" y="178"/>
                    </a:moveTo>
                    <a:lnTo>
                      <a:pt x="10" y="179"/>
                    </a:lnTo>
                    <a:lnTo>
                      <a:pt x="10" y="181"/>
                    </a:lnTo>
                    <a:lnTo>
                      <a:pt x="10" y="182"/>
                    </a:lnTo>
                    <a:lnTo>
                      <a:pt x="8" y="182"/>
                    </a:lnTo>
                    <a:lnTo>
                      <a:pt x="8" y="181"/>
                    </a:lnTo>
                    <a:lnTo>
                      <a:pt x="7" y="181"/>
                    </a:lnTo>
                    <a:lnTo>
                      <a:pt x="7" y="179"/>
                    </a:lnTo>
                    <a:lnTo>
                      <a:pt x="5" y="179"/>
                    </a:lnTo>
                    <a:lnTo>
                      <a:pt x="4" y="178"/>
                    </a:lnTo>
                    <a:lnTo>
                      <a:pt x="5" y="179"/>
                    </a:lnTo>
                    <a:lnTo>
                      <a:pt x="5" y="181"/>
                    </a:lnTo>
                    <a:lnTo>
                      <a:pt x="7" y="181"/>
                    </a:lnTo>
                    <a:lnTo>
                      <a:pt x="7" y="182"/>
                    </a:lnTo>
                    <a:lnTo>
                      <a:pt x="8" y="184"/>
                    </a:lnTo>
                    <a:lnTo>
                      <a:pt x="10" y="186"/>
                    </a:lnTo>
                    <a:lnTo>
                      <a:pt x="13" y="186"/>
                    </a:lnTo>
                    <a:lnTo>
                      <a:pt x="15" y="189"/>
                    </a:lnTo>
                    <a:lnTo>
                      <a:pt x="16" y="192"/>
                    </a:lnTo>
                    <a:lnTo>
                      <a:pt x="16" y="195"/>
                    </a:lnTo>
                    <a:lnTo>
                      <a:pt x="20" y="198"/>
                    </a:lnTo>
                    <a:lnTo>
                      <a:pt x="23" y="200"/>
                    </a:lnTo>
                    <a:lnTo>
                      <a:pt x="23" y="203"/>
                    </a:lnTo>
                    <a:lnTo>
                      <a:pt x="26" y="206"/>
                    </a:lnTo>
                    <a:lnTo>
                      <a:pt x="28" y="208"/>
                    </a:lnTo>
                    <a:lnTo>
                      <a:pt x="29" y="213"/>
                    </a:lnTo>
                    <a:lnTo>
                      <a:pt x="29" y="218"/>
                    </a:lnTo>
                    <a:lnTo>
                      <a:pt x="32" y="221"/>
                    </a:lnTo>
                    <a:lnTo>
                      <a:pt x="34" y="222"/>
                    </a:lnTo>
                    <a:lnTo>
                      <a:pt x="36" y="224"/>
                    </a:lnTo>
                    <a:lnTo>
                      <a:pt x="39" y="229"/>
                    </a:lnTo>
                    <a:lnTo>
                      <a:pt x="40" y="232"/>
                    </a:lnTo>
                    <a:lnTo>
                      <a:pt x="40" y="235"/>
                    </a:lnTo>
                    <a:lnTo>
                      <a:pt x="42" y="238"/>
                    </a:lnTo>
                    <a:lnTo>
                      <a:pt x="40" y="240"/>
                    </a:lnTo>
                    <a:lnTo>
                      <a:pt x="40" y="242"/>
                    </a:lnTo>
                    <a:lnTo>
                      <a:pt x="42" y="243"/>
                    </a:lnTo>
                    <a:lnTo>
                      <a:pt x="42" y="245"/>
                    </a:lnTo>
                    <a:lnTo>
                      <a:pt x="42" y="246"/>
                    </a:lnTo>
                    <a:lnTo>
                      <a:pt x="40" y="250"/>
                    </a:lnTo>
                    <a:lnTo>
                      <a:pt x="39" y="250"/>
                    </a:lnTo>
                    <a:lnTo>
                      <a:pt x="39" y="251"/>
                    </a:lnTo>
                    <a:lnTo>
                      <a:pt x="40" y="256"/>
                    </a:lnTo>
                    <a:lnTo>
                      <a:pt x="42" y="256"/>
                    </a:lnTo>
                    <a:lnTo>
                      <a:pt x="44" y="256"/>
                    </a:lnTo>
                    <a:lnTo>
                      <a:pt x="45" y="258"/>
                    </a:lnTo>
                    <a:lnTo>
                      <a:pt x="47" y="259"/>
                    </a:lnTo>
                    <a:lnTo>
                      <a:pt x="50" y="261"/>
                    </a:lnTo>
                    <a:lnTo>
                      <a:pt x="52" y="261"/>
                    </a:lnTo>
                    <a:lnTo>
                      <a:pt x="53" y="261"/>
                    </a:lnTo>
                    <a:lnTo>
                      <a:pt x="56" y="261"/>
                    </a:lnTo>
                    <a:lnTo>
                      <a:pt x="61" y="259"/>
                    </a:lnTo>
                    <a:lnTo>
                      <a:pt x="63" y="261"/>
                    </a:lnTo>
                    <a:lnTo>
                      <a:pt x="63" y="259"/>
                    </a:lnTo>
                    <a:lnTo>
                      <a:pt x="64" y="259"/>
                    </a:lnTo>
                    <a:lnTo>
                      <a:pt x="64" y="258"/>
                    </a:lnTo>
                    <a:lnTo>
                      <a:pt x="66" y="259"/>
                    </a:lnTo>
                    <a:lnTo>
                      <a:pt x="68" y="258"/>
                    </a:lnTo>
                    <a:lnTo>
                      <a:pt x="69" y="256"/>
                    </a:lnTo>
                    <a:lnTo>
                      <a:pt x="69" y="254"/>
                    </a:lnTo>
                    <a:lnTo>
                      <a:pt x="71" y="253"/>
                    </a:lnTo>
                    <a:lnTo>
                      <a:pt x="74" y="251"/>
                    </a:lnTo>
                    <a:lnTo>
                      <a:pt x="76" y="251"/>
                    </a:lnTo>
                    <a:lnTo>
                      <a:pt x="77" y="250"/>
                    </a:lnTo>
                    <a:lnTo>
                      <a:pt x="76" y="248"/>
                    </a:lnTo>
                    <a:lnTo>
                      <a:pt x="77" y="248"/>
                    </a:lnTo>
                    <a:lnTo>
                      <a:pt x="79" y="246"/>
                    </a:lnTo>
                    <a:lnTo>
                      <a:pt x="79" y="245"/>
                    </a:lnTo>
                    <a:lnTo>
                      <a:pt x="87" y="243"/>
                    </a:lnTo>
                    <a:lnTo>
                      <a:pt x="88" y="242"/>
                    </a:lnTo>
                    <a:lnTo>
                      <a:pt x="90" y="242"/>
                    </a:lnTo>
                    <a:lnTo>
                      <a:pt x="93" y="242"/>
                    </a:lnTo>
                    <a:lnTo>
                      <a:pt x="95" y="242"/>
                    </a:lnTo>
                    <a:lnTo>
                      <a:pt x="96" y="240"/>
                    </a:lnTo>
                    <a:lnTo>
                      <a:pt x="96" y="242"/>
                    </a:lnTo>
                    <a:lnTo>
                      <a:pt x="98" y="242"/>
                    </a:lnTo>
                    <a:lnTo>
                      <a:pt x="103" y="240"/>
                    </a:lnTo>
                    <a:lnTo>
                      <a:pt x="104" y="240"/>
                    </a:lnTo>
                    <a:lnTo>
                      <a:pt x="106" y="240"/>
                    </a:lnTo>
                    <a:lnTo>
                      <a:pt x="108" y="240"/>
                    </a:lnTo>
                    <a:lnTo>
                      <a:pt x="109" y="238"/>
                    </a:lnTo>
                    <a:lnTo>
                      <a:pt x="111" y="237"/>
                    </a:lnTo>
                    <a:lnTo>
                      <a:pt x="111" y="235"/>
                    </a:lnTo>
                    <a:lnTo>
                      <a:pt x="112" y="232"/>
                    </a:lnTo>
                    <a:lnTo>
                      <a:pt x="112" y="230"/>
                    </a:lnTo>
                    <a:lnTo>
                      <a:pt x="114" y="229"/>
                    </a:lnTo>
                    <a:lnTo>
                      <a:pt x="115" y="229"/>
                    </a:lnTo>
                    <a:lnTo>
                      <a:pt x="117" y="227"/>
                    </a:lnTo>
                    <a:lnTo>
                      <a:pt x="119" y="227"/>
                    </a:lnTo>
                    <a:lnTo>
                      <a:pt x="120" y="226"/>
                    </a:lnTo>
                    <a:lnTo>
                      <a:pt x="123" y="222"/>
                    </a:lnTo>
                    <a:lnTo>
                      <a:pt x="125" y="221"/>
                    </a:lnTo>
                    <a:lnTo>
                      <a:pt x="128" y="221"/>
                    </a:lnTo>
                    <a:lnTo>
                      <a:pt x="130" y="221"/>
                    </a:lnTo>
                    <a:lnTo>
                      <a:pt x="135" y="219"/>
                    </a:lnTo>
                    <a:lnTo>
                      <a:pt x="138" y="219"/>
                    </a:lnTo>
                    <a:lnTo>
                      <a:pt x="141" y="218"/>
                    </a:lnTo>
                    <a:lnTo>
                      <a:pt x="143" y="218"/>
                    </a:lnTo>
                    <a:lnTo>
                      <a:pt x="144" y="218"/>
                    </a:lnTo>
                    <a:lnTo>
                      <a:pt x="147" y="214"/>
                    </a:lnTo>
                    <a:lnTo>
                      <a:pt x="154" y="211"/>
                    </a:lnTo>
                    <a:lnTo>
                      <a:pt x="155" y="211"/>
                    </a:lnTo>
                    <a:lnTo>
                      <a:pt x="162" y="211"/>
                    </a:lnTo>
                    <a:lnTo>
                      <a:pt x="167" y="210"/>
                    </a:lnTo>
                    <a:lnTo>
                      <a:pt x="171" y="210"/>
                    </a:lnTo>
                    <a:lnTo>
                      <a:pt x="173" y="210"/>
                    </a:lnTo>
                    <a:lnTo>
                      <a:pt x="175" y="210"/>
                    </a:lnTo>
                    <a:lnTo>
                      <a:pt x="179" y="214"/>
                    </a:lnTo>
                    <a:lnTo>
                      <a:pt x="181" y="214"/>
                    </a:lnTo>
                    <a:lnTo>
                      <a:pt x="181" y="213"/>
                    </a:lnTo>
                    <a:lnTo>
                      <a:pt x="183" y="213"/>
                    </a:lnTo>
                    <a:lnTo>
                      <a:pt x="186" y="214"/>
                    </a:lnTo>
                    <a:lnTo>
                      <a:pt x="187" y="216"/>
                    </a:lnTo>
                    <a:lnTo>
                      <a:pt x="189" y="216"/>
                    </a:lnTo>
                    <a:lnTo>
                      <a:pt x="189" y="214"/>
                    </a:lnTo>
                    <a:lnTo>
                      <a:pt x="192" y="218"/>
                    </a:lnTo>
                    <a:lnTo>
                      <a:pt x="195" y="218"/>
                    </a:lnTo>
                    <a:lnTo>
                      <a:pt x="195" y="221"/>
                    </a:lnTo>
                    <a:lnTo>
                      <a:pt x="195" y="222"/>
                    </a:lnTo>
                    <a:lnTo>
                      <a:pt x="195" y="224"/>
                    </a:lnTo>
                    <a:lnTo>
                      <a:pt x="197" y="224"/>
                    </a:lnTo>
                    <a:lnTo>
                      <a:pt x="199" y="224"/>
                    </a:lnTo>
                    <a:lnTo>
                      <a:pt x="200" y="224"/>
                    </a:lnTo>
                    <a:lnTo>
                      <a:pt x="200" y="226"/>
                    </a:lnTo>
                    <a:lnTo>
                      <a:pt x="202" y="227"/>
                    </a:lnTo>
                    <a:lnTo>
                      <a:pt x="202" y="229"/>
                    </a:lnTo>
                    <a:lnTo>
                      <a:pt x="203" y="230"/>
                    </a:lnTo>
                    <a:lnTo>
                      <a:pt x="205" y="232"/>
                    </a:lnTo>
                    <a:lnTo>
                      <a:pt x="205" y="234"/>
                    </a:lnTo>
                    <a:lnTo>
                      <a:pt x="207" y="235"/>
                    </a:lnTo>
                    <a:lnTo>
                      <a:pt x="207" y="237"/>
                    </a:lnTo>
                    <a:lnTo>
                      <a:pt x="207" y="238"/>
                    </a:lnTo>
                    <a:lnTo>
                      <a:pt x="203" y="237"/>
                    </a:lnTo>
                    <a:lnTo>
                      <a:pt x="203" y="238"/>
                    </a:lnTo>
                    <a:lnTo>
                      <a:pt x="205" y="238"/>
                    </a:lnTo>
                    <a:lnTo>
                      <a:pt x="207" y="240"/>
                    </a:lnTo>
                    <a:lnTo>
                      <a:pt x="208" y="240"/>
                    </a:lnTo>
                    <a:lnTo>
                      <a:pt x="208" y="242"/>
                    </a:lnTo>
                    <a:lnTo>
                      <a:pt x="210" y="242"/>
                    </a:lnTo>
                    <a:lnTo>
                      <a:pt x="211" y="243"/>
                    </a:lnTo>
                    <a:lnTo>
                      <a:pt x="211" y="240"/>
                    </a:lnTo>
                    <a:lnTo>
                      <a:pt x="210" y="240"/>
                    </a:lnTo>
                    <a:lnTo>
                      <a:pt x="210" y="238"/>
                    </a:lnTo>
                    <a:lnTo>
                      <a:pt x="211" y="237"/>
                    </a:lnTo>
                    <a:lnTo>
                      <a:pt x="213" y="235"/>
                    </a:lnTo>
                    <a:lnTo>
                      <a:pt x="215" y="232"/>
                    </a:lnTo>
                    <a:lnTo>
                      <a:pt x="216" y="232"/>
                    </a:lnTo>
                    <a:lnTo>
                      <a:pt x="218" y="230"/>
                    </a:lnTo>
                    <a:lnTo>
                      <a:pt x="218" y="229"/>
                    </a:lnTo>
                    <a:lnTo>
                      <a:pt x="219" y="229"/>
                    </a:lnTo>
                    <a:lnTo>
                      <a:pt x="221" y="229"/>
                    </a:lnTo>
                    <a:lnTo>
                      <a:pt x="221" y="227"/>
                    </a:lnTo>
                    <a:lnTo>
                      <a:pt x="223" y="224"/>
                    </a:lnTo>
                    <a:lnTo>
                      <a:pt x="224" y="222"/>
                    </a:lnTo>
                    <a:lnTo>
                      <a:pt x="226" y="222"/>
                    </a:lnTo>
                    <a:lnTo>
                      <a:pt x="226" y="219"/>
                    </a:lnTo>
                    <a:lnTo>
                      <a:pt x="226" y="218"/>
                    </a:lnTo>
                    <a:lnTo>
                      <a:pt x="226" y="219"/>
                    </a:lnTo>
                    <a:lnTo>
                      <a:pt x="227" y="221"/>
                    </a:lnTo>
                    <a:lnTo>
                      <a:pt x="227" y="222"/>
                    </a:lnTo>
                    <a:lnTo>
                      <a:pt x="227" y="224"/>
                    </a:lnTo>
                    <a:lnTo>
                      <a:pt x="226" y="224"/>
                    </a:lnTo>
                    <a:lnTo>
                      <a:pt x="226" y="227"/>
                    </a:lnTo>
                    <a:lnTo>
                      <a:pt x="226" y="229"/>
                    </a:lnTo>
                    <a:lnTo>
                      <a:pt x="224" y="229"/>
                    </a:lnTo>
                    <a:lnTo>
                      <a:pt x="223" y="234"/>
                    </a:lnTo>
                    <a:lnTo>
                      <a:pt x="223" y="235"/>
                    </a:lnTo>
                    <a:lnTo>
                      <a:pt x="223" y="237"/>
                    </a:lnTo>
                    <a:lnTo>
                      <a:pt x="223" y="240"/>
                    </a:lnTo>
                    <a:lnTo>
                      <a:pt x="221" y="242"/>
                    </a:lnTo>
                    <a:lnTo>
                      <a:pt x="219" y="242"/>
                    </a:lnTo>
                    <a:lnTo>
                      <a:pt x="218" y="245"/>
                    </a:lnTo>
                    <a:lnTo>
                      <a:pt x="219" y="245"/>
                    </a:lnTo>
                    <a:lnTo>
                      <a:pt x="221" y="245"/>
                    </a:lnTo>
                    <a:lnTo>
                      <a:pt x="223" y="245"/>
                    </a:lnTo>
                    <a:lnTo>
                      <a:pt x="224" y="243"/>
                    </a:lnTo>
                    <a:lnTo>
                      <a:pt x="226" y="243"/>
                    </a:lnTo>
                    <a:lnTo>
                      <a:pt x="226" y="242"/>
                    </a:lnTo>
                    <a:lnTo>
                      <a:pt x="226" y="240"/>
                    </a:lnTo>
                    <a:lnTo>
                      <a:pt x="226" y="238"/>
                    </a:lnTo>
                    <a:lnTo>
                      <a:pt x="227" y="234"/>
                    </a:lnTo>
                    <a:lnTo>
                      <a:pt x="229" y="235"/>
                    </a:lnTo>
                    <a:lnTo>
                      <a:pt x="231" y="237"/>
                    </a:lnTo>
                    <a:lnTo>
                      <a:pt x="232" y="240"/>
                    </a:lnTo>
                    <a:lnTo>
                      <a:pt x="232" y="242"/>
                    </a:lnTo>
                    <a:lnTo>
                      <a:pt x="231" y="245"/>
                    </a:lnTo>
                    <a:lnTo>
                      <a:pt x="229" y="246"/>
                    </a:lnTo>
                    <a:lnTo>
                      <a:pt x="229" y="248"/>
                    </a:lnTo>
                    <a:lnTo>
                      <a:pt x="231" y="248"/>
                    </a:lnTo>
                    <a:lnTo>
                      <a:pt x="234" y="248"/>
                    </a:lnTo>
                    <a:lnTo>
                      <a:pt x="235" y="246"/>
                    </a:lnTo>
                    <a:lnTo>
                      <a:pt x="237" y="246"/>
                    </a:lnTo>
                    <a:lnTo>
                      <a:pt x="239" y="246"/>
                    </a:lnTo>
                    <a:lnTo>
                      <a:pt x="237" y="250"/>
                    </a:lnTo>
                    <a:lnTo>
                      <a:pt x="240" y="254"/>
                    </a:lnTo>
                    <a:lnTo>
                      <a:pt x="242" y="258"/>
                    </a:lnTo>
                    <a:lnTo>
                      <a:pt x="242" y="259"/>
                    </a:lnTo>
                    <a:lnTo>
                      <a:pt x="242" y="261"/>
                    </a:lnTo>
                    <a:lnTo>
                      <a:pt x="242" y="262"/>
                    </a:lnTo>
                    <a:lnTo>
                      <a:pt x="243" y="267"/>
                    </a:lnTo>
                    <a:lnTo>
                      <a:pt x="245" y="267"/>
                    </a:lnTo>
                    <a:lnTo>
                      <a:pt x="245" y="269"/>
                    </a:lnTo>
                    <a:lnTo>
                      <a:pt x="247" y="270"/>
                    </a:lnTo>
                    <a:lnTo>
                      <a:pt x="248" y="272"/>
                    </a:lnTo>
                    <a:lnTo>
                      <a:pt x="251" y="272"/>
                    </a:lnTo>
                    <a:lnTo>
                      <a:pt x="253" y="275"/>
                    </a:lnTo>
                    <a:lnTo>
                      <a:pt x="255" y="277"/>
                    </a:lnTo>
                    <a:lnTo>
                      <a:pt x="256" y="275"/>
                    </a:lnTo>
                    <a:lnTo>
                      <a:pt x="258" y="275"/>
                    </a:lnTo>
                    <a:lnTo>
                      <a:pt x="259" y="277"/>
                    </a:lnTo>
                    <a:lnTo>
                      <a:pt x="263" y="277"/>
                    </a:lnTo>
                    <a:lnTo>
                      <a:pt x="266" y="278"/>
                    </a:lnTo>
                    <a:lnTo>
                      <a:pt x="269" y="280"/>
                    </a:lnTo>
                    <a:lnTo>
                      <a:pt x="269" y="281"/>
                    </a:lnTo>
                    <a:lnTo>
                      <a:pt x="271" y="281"/>
                    </a:lnTo>
                    <a:lnTo>
                      <a:pt x="274" y="280"/>
                    </a:lnTo>
                    <a:lnTo>
                      <a:pt x="275" y="278"/>
                    </a:lnTo>
                    <a:lnTo>
                      <a:pt x="277" y="277"/>
                    </a:lnTo>
                    <a:lnTo>
                      <a:pt x="278" y="277"/>
                    </a:lnTo>
                    <a:lnTo>
                      <a:pt x="280" y="275"/>
                    </a:lnTo>
                    <a:lnTo>
                      <a:pt x="278" y="274"/>
                    </a:lnTo>
                    <a:lnTo>
                      <a:pt x="282" y="272"/>
                    </a:lnTo>
                    <a:lnTo>
                      <a:pt x="283" y="274"/>
                    </a:lnTo>
                    <a:lnTo>
                      <a:pt x="282" y="275"/>
                    </a:lnTo>
                    <a:lnTo>
                      <a:pt x="282" y="277"/>
                    </a:lnTo>
                    <a:lnTo>
                      <a:pt x="280" y="277"/>
                    </a:lnTo>
                    <a:lnTo>
                      <a:pt x="282" y="278"/>
                    </a:lnTo>
                    <a:lnTo>
                      <a:pt x="283" y="278"/>
                    </a:lnTo>
                    <a:lnTo>
                      <a:pt x="285" y="277"/>
                    </a:lnTo>
                    <a:lnTo>
                      <a:pt x="286" y="277"/>
                    </a:lnTo>
                    <a:lnTo>
                      <a:pt x="286" y="278"/>
                    </a:lnTo>
                    <a:lnTo>
                      <a:pt x="286" y="280"/>
                    </a:lnTo>
                    <a:lnTo>
                      <a:pt x="286" y="281"/>
                    </a:lnTo>
                    <a:lnTo>
                      <a:pt x="288" y="281"/>
                    </a:lnTo>
                    <a:lnTo>
                      <a:pt x="288" y="283"/>
                    </a:lnTo>
                    <a:lnTo>
                      <a:pt x="290" y="283"/>
                    </a:lnTo>
                    <a:lnTo>
                      <a:pt x="291" y="283"/>
                    </a:lnTo>
                    <a:lnTo>
                      <a:pt x="293" y="286"/>
                    </a:lnTo>
                    <a:lnTo>
                      <a:pt x="293" y="285"/>
                    </a:lnTo>
                    <a:lnTo>
                      <a:pt x="294" y="283"/>
                    </a:lnTo>
                    <a:lnTo>
                      <a:pt x="293" y="283"/>
                    </a:lnTo>
                    <a:lnTo>
                      <a:pt x="291" y="283"/>
                    </a:lnTo>
                    <a:lnTo>
                      <a:pt x="291" y="281"/>
                    </a:lnTo>
                    <a:lnTo>
                      <a:pt x="293" y="281"/>
                    </a:lnTo>
                    <a:lnTo>
                      <a:pt x="296" y="281"/>
                    </a:lnTo>
                    <a:lnTo>
                      <a:pt x="299" y="280"/>
                    </a:lnTo>
                    <a:lnTo>
                      <a:pt x="299" y="278"/>
                    </a:lnTo>
                    <a:lnTo>
                      <a:pt x="302" y="277"/>
                    </a:lnTo>
                    <a:lnTo>
                      <a:pt x="304" y="277"/>
                    </a:lnTo>
                    <a:lnTo>
                      <a:pt x="307" y="275"/>
                    </a:lnTo>
                    <a:lnTo>
                      <a:pt x="309" y="275"/>
                    </a:lnTo>
                    <a:lnTo>
                      <a:pt x="317" y="275"/>
                    </a:lnTo>
                    <a:lnTo>
                      <a:pt x="320" y="275"/>
                    </a:lnTo>
                    <a:lnTo>
                      <a:pt x="320" y="274"/>
                    </a:lnTo>
                    <a:lnTo>
                      <a:pt x="322" y="274"/>
                    </a:lnTo>
                    <a:lnTo>
                      <a:pt x="323" y="272"/>
                    </a:lnTo>
                    <a:lnTo>
                      <a:pt x="323" y="270"/>
                    </a:lnTo>
                    <a:lnTo>
                      <a:pt x="322" y="267"/>
                    </a:lnTo>
                    <a:lnTo>
                      <a:pt x="323" y="266"/>
                    </a:lnTo>
                    <a:lnTo>
                      <a:pt x="325" y="264"/>
                    </a:lnTo>
                    <a:lnTo>
                      <a:pt x="325" y="262"/>
                    </a:lnTo>
                    <a:lnTo>
                      <a:pt x="325" y="261"/>
                    </a:lnTo>
                    <a:lnTo>
                      <a:pt x="326" y="259"/>
                    </a:lnTo>
                    <a:lnTo>
                      <a:pt x="326" y="256"/>
                    </a:lnTo>
                    <a:lnTo>
                      <a:pt x="328" y="254"/>
                    </a:lnTo>
                    <a:lnTo>
                      <a:pt x="328" y="253"/>
                    </a:lnTo>
                    <a:lnTo>
                      <a:pt x="330" y="250"/>
                    </a:lnTo>
                    <a:lnTo>
                      <a:pt x="331" y="251"/>
                    </a:lnTo>
                    <a:lnTo>
                      <a:pt x="331" y="250"/>
                    </a:lnTo>
                    <a:lnTo>
                      <a:pt x="334" y="243"/>
                    </a:lnTo>
                    <a:lnTo>
                      <a:pt x="336" y="242"/>
                    </a:lnTo>
                    <a:lnTo>
                      <a:pt x="336" y="240"/>
                    </a:lnTo>
                    <a:lnTo>
                      <a:pt x="338" y="238"/>
                    </a:lnTo>
                    <a:lnTo>
                      <a:pt x="338" y="237"/>
                    </a:lnTo>
                    <a:lnTo>
                      <a:pt x="338" y="235"/>
                    </a:lnTo>
                    <a:lnTo>
                      <a:pt x="339" y="235"/>
                    </a:lnTo>
                    <a:lnTo>
                      <a:pt x="341" y="234"/>
                    </a:lnTo>
                    <a:lnTo>
                      <a:pt x="341" y="230"/>
                    </a:lnTo>
                    <a:lnTo>
                      <a:pt x="342" y="230"/>
                    </a:lnTo>
                    <a:lnTo>
                      <a:pt x="344" y="229"/>
                    </a:lnTo>
                    <a:lnTo>
                      <a:pt x="346" y="227"/>
                    </a:lnTo>
                    <a:lnTo>
                      <a:pt x="347" y="227"/>
                    </a:lnTo>
                    <a:lnTo>
                      <a:pt x="349" y="224"/>
                    </a:lnTo>
                    <a:lnTo>
                      <a:pt x="349" y="222"/>
                    </a:lnTo>
                    <a:lnTo>
                      <a:pt x="350" y="222"/>
                    </a:lnTo>
                    <a:lnTo>
                      <a:pt x="350" y="221"/>
                    </a:lnTo>
                    <a:lnTo>
                      <a:pt x="352" y="219"/>
                    </a:lnTo>
                    <a:lnTo>
                      <a:pt x="355" y="214"/>
                    </a:lnTo>
                    <a:lnTo>
                      <a:pt x="355" y="213"/>
                    </a:lnTo>
                    <a:lnTo>
                      <a:pt x="355" y="211"/>
                    </a:lnTo>
                    <a:lnTo>
                      <a:pt x="357" y="210"/>
                    </a:lnTo>
                    <a:lnTo>
                      <a:pt x="357" y="206"/>
                    </a:lnTo>
                    <a:lnTo>
                      <a:pt x="358" y="203"/>
                    </a:lnTo>
                    <a:lnTo>
                      <a:pt x="360" y="198"/>
                    </a:lnTo>
                    <a:lnTo>
                      <a:pt x="362" y="195"/>
                    </a:lnTo>
                    <a:lnTo>
                      <a:pt x="362" y="192"/>
                    </a:lnTo>
                    <a:lnTo>
                      <a:pt x="363" y="190"/>
                    </a:lnTo>
                    <a:lnTo>
                      <a:pt x="363" y="187"/>
                    </a:lnTo>
                    <a:lnTo>
                      <a:pt x="363" y="186"/>
                    </a:lnTo>
                    <a:lnTo>
                      <a:pt x="365" y="184"/>
                    </a:lnTo>
                    <a:lnTo>
                      <a:pt x="363" y="179"/>
                    </a:lnTo>
                    <a:lnTo>
                      <a:pt x="362" y="176"/>
                    </a:lnTo>
                    <a:lnTo>
                      <a:pt x="362" y="174"/>
                    </a:lnTo>
                    <a:lnTo>
                      <a:pt x="362" y="173"/>
                    </a:lnTo>
                    <a:lnTo>
                      <a:pt x="362" y="171"/>
                    </a:lnTo>
                    <a:lnTo>
                      <a:pt x="362" y="170"/>
                    </a:lnTo>
                    <a:lnTo>
                      <a:pt x="363" y="171"/>
                    </a:lnTo>
                    <a:lnTo>
                      <a:pt x="362" y="170"/>
                    </a:lnTo>
                    <a:lnTo>
                      <a:pt x="362" y="165"/>
                    </a:lnTo>
                    <a:lnTo>
                      <a:pt x="362" y="163"/>
                    </a:lnTo>
                    <a:lnTo>
                      <a:pt x="363" y="160"/>
                    </a:lnTo>
                    <a:lnTo>
                      <a:pt x="363" y="157"/>
                    </a:lnTo>
                    <a:lnTo>
                      <a:pt x="362" y="158"/>
                    </a:lnTo>
                    <a:lnTo>
                      <a:pt x="362" y="157"/>
                    </a:lnTo>
                    <a:lnTo>
                      <a:pt x="362" y="155"/>
                    </a:lnTo>
                    <a:lnTo>
                      <a:pt x="362" y="152"/>
                    </a:lnTo>
                    <a:lnTo>
                      <a:pt x="360" y="150"/>
                    </a:lnTo>
                    <a:lnTo>
                      <a:pt x="358" y="150"/>
                    </a:lnTo>
                    <a:lnTo>
                      <a:pt x="360" y="149"/>
                    </a:lnTo>
                    <a:lnTo>
                      <a:pt x="357" y="146"/>
                    </a:lnTo>
                    <a:lnTo>
                      <a:pt x="355" y="144"/>
                    </a:lnTo>
                    <a:lnTo>
                      <a:pt x="354" y="143"/>
                    </a:lnTo>
                    <a:lnTo>
                      <a:pt x="354" y="141"/>
                    </a:lnTo>
                    <a:lnTo>
                      <a:pt x="352" y="138"/>
                    </a:lnTo>
                    <a:lnTo>
                      <a:pt x="350" y="138"/>
                    </a:lnTo>
                    <a:lnTo>
                      <a:pt x="349" y="138"/>
                    </a:lnTo>
                    <a:lnTo>
                      <a:pt x="347" y="135"/>
                    </a:lnTo>
                    <a:lnTo>
                      <a:pt x="346" y="133"/>
                    </a:lnTo>
                    <a:lnTo>
                      <a:pt x="344" y="133"/>
                    </a:lnTo>
                    <a:lnTo>
                      <a:pt x="344" y="130"/>
                    </a:lnTo>
                    <a:lnTo>
                      <a:pt x="344" y="125"/>
                    </a:lnTo>
                    <a:lnTo>
                      <a:pt x="344" y="122"/>
                    </a:lnTo>
                    <a:lnTo>
                      <a:pt x="344" y="120"/>
                    </a:lnTo>
                    <a:lnTo>
                      <a:pt x="342" y="119"/>
                    </a:lnTo>
                    <a:lnTo>
                      <a:pt x="342" y="122"/>
                    </a:lnTo>
                    <a:lnTo>
                      <a:pt x="341" y="120"/>
                    </a:lnTo>
                    <a:lnTo>
                      <a:pt x="339" y="120"/>
                    </a:lnTo>
                    <a:lnTo>
                      <a:pt x="338" y="119"/>
                    </a:lnTo>
                    <a:lnTo>
                      <a:pt x="338" y="117"/>
                    </a:lnTo>
                    <a:lnTo>
                      <a:pt x="336" y="117"/>
                    </a:lnTo>
                    <a:lnTo>
                      <a:pt x="336" y="120"/>
                    </a:lnTo>
                    <a:lnTo>
                      <a:pt x="334" y="120"/>
                    </a:lnTo>
                    <a:lnTo>
                      <a:pt x="334" y="119"/>
                    </a:lnTo>
                    <a:lnTo>
                      <a:pt x="333" y="119"/>
                    </a:lnTo>
                    <a:lnTo>
                      <a:pt x="333" y="117"/>
                    </a:lnTo>
                    <a:lnTo>
                      <a:pt x="333" y="115"/>
                    </a:lnTo>
                    <a:lnTo>
                      <a:pt x="333" y="111"/>
                    </a:lnTo>
                    <a:lnTo>
                      <a:pt x="331" y="111"/>
                    </a:lnTo>
                    <a:lnTo>
                      <a:pt x="331" y="109"/>
                    </a:lnTo>
                    <a:lnTo>
                      <a:pt x="331" y="107"/>
                    </a:lnTo>
                    <a:lnTo>
                      <a:pt x="331" y="106"/>
                    </a:lnTo>
                    <a:lnTo>
                      <a:pt x="330" y="104"/>
                    </a:lnTo>
                    <a:lnTo>
                      <a:pt x="330" y="103"/>
                    </a:lnTo>
                    <a:lnTo>
                      <a:pt x="328" y="103"/>
                    </a:lnTo>
                    <a:lnTo>
                      <a:pt x="326" y="103"/>
                    </a:lnTo>
                    <a:lnTo>
                      <a:pt x="326" y="99"/>
                    </a:lnTo>
                    <a:lnTo>
                      <a:pt x="328" y="101"/>
                    </a:lnTo>
                    <a:lnTo>
                      <a:pt x="328" y="98"/>
                    </a:lnTo>
                    <a:lnTo>
                      <a:pt x="326" y="98"/>
                    </a:lnTo>
                    <a:lnTo>
                      <a:pt x="325" y="96"/>
                    </a:lnTo>
                    <a:lnTo>
                      <a:pt x="325" y="95"/>
                    </a:lnTo>
                    <a:lnTo>
                      <a:pt x="323" y="96"/>
                    </a:lnTo>
                    <a:lnTo>
                      <a:pt x="322" y="95"/>
                    </a:lnTo>
                    <a:lnTo>
                      <a:pt x="322" y="93"/>
                    </a:lnTo>
                    <a:lnTo>
                      <a:pt x="320" y="93"/>
                    </a:lnTo>
                    <a:lnTo>
                      <a:pt x="318" y="91"/>
                    </a:lnTo>
                    <a:lnTo>
                      <a:pt x="317" y="93"/>
                    </a:lnTo>
                    <a:lnTo>
                      <a:pt x="315" y="91"/>
                    </a:lnTo>
                    <a:lnTo>
                      <a:pt x="315" y="90"/>
                    </a:lnTo>
                    <a:lnTo>
                      <a:pt x="315" y="87"/>
                    </a:lnTo>
                    <a:lnTo>
                      <a:pt x="314" y="88"/>
                    </a:lnTo>
                    <a:lnTo>
                      <a:pt x="310" y="87"/>
                    </a:lnTo>
                    <a:lnTo>
                      <a:pt x="309" y="87"/>
                    </a:lnTo>
                    <a:lnTo>
                      <a:pt x="307" y="85"/>
                    </a:lnTo>
                    <a:lnTo>
                      <a:pt x="306" y="83"/>
                    </a:lnTo>
                    <a:lnTo>
                      <a:pt x="304" y="82"/>
                    </a:lnTo>
                    <a:lnTo>
                      <a:pt x="304" y="80"/>
                    </a:lnTo>
                    <a:lnTo>
                      <a:pt x="304" y="79"/>
                    </a:lnTo>
                    <a:lnTo>
                      <a:pt x="302" y="79"/>
                    </a:lnTo>
                    <a:lnTo>
                      <a:pt x="302" y="77"/>
                    </a:lnTo>
                    <a:lnTo>
                      <a:pt x="302" y="74"/>
                    </a:lnTo>
                    <a:lnTo>
                      <a:pt x="302" y="71"/>
                    </a:lnTo>
                    <a:lnTo>
                      <a:pt x="302" y="69"/>
                    </a:lnTo>
                    <a:lnTo>
                      <a:pt x="301" y="64"/>
                    </a:lnTo>
                    <a:lnTo>
                      <a:pt x="301" y="63"/>
                    </a:lnTo>
                    <a:lnTo>
                      <a:pt x="299" y="63"/>
                    </a:lnTo>
                    <a:lnTo>
                      <a:pt x="298" y="59"/>
                    </a:lnTo>
                    <a:lnTo>
                      <a:pt x="296" y="58"/>
                    </a:lnTo>
                    <a:lnTo>
                      <a:pt x="296" y="55"/>
                    </a:lnTo>
                    <a:lnTo>
                      <a:pt x="296" y="53"/>
                    </a:lnTo>
                    <a:lnTo>
                      <a:pt x="296" y="51"/>
                    </a:lnTo>
                    <a:lnTo>
                      <a:pt x="294" y="50"/>
                    </a:lnTo>
                    <a:lnTo>
                      <a:pt x="296" y="47"/>
                    </a:lnTo>
                    <a:lnTo>
                      <a:pt x="294" y="45"/>
                    </a:lnTo>
                    <a:lnTo>
                      <a:pt x="296" y="43"/>
                    </a:lnTo>
                    <a:lnTo>
                      <a:pt x="294" y="42"/>
                    </a:lnTo>
                    <a:lnTo>
                      <a:pt x="293" y="40"/>
                    </a:lnTo>
                    <a:lnTo>
                      <a:pt x="291" y="39"/>
                    </a:lnTo>
                    <a:lnTo>
                      <a:pt x="290" y="39"/>
                    </a:lnTo>
                    <a:lnTo>
                      <a:pt x="288" y="35"/>
                    </a:lnTo>
                    <a:lnTo>
                      <a:pt x="286" y="35"/>
                    </a:lnTo>
                    <a:lnTo>
                      <a:pt x="285" y="35"/>
                    </a:lnTo>
                    <a:lnTo>
                      <a:pt x="283" y="37"/>
                    </a:lnTo>
                    <a:lnTo>
                      <a:pt x="282" y="37"/>
                    </a:lnTo>
                    <a:lnTo>
                      <a:pt x="280" y="35"/>
                    </a:lnTo>
                    <a:lnTo>
                      <a:pt x="280" y="34"/>
                    </a:lnTo>
                    <a:lnTo>
                      <a:pt x="278" y="32"/>
                    </a:lnTo>
                    <a:lnTo>
                      <a:pt x="278" y="31"/>
                    </a:lnTo>
                    <a:lnTo>
                      <a:pt x="278" y="27"/>
                    </a:lnTo>
                    <a:lnTo>
                      <a:pt x="278" y="24"/>
                    </a:lnTo>
                    <a:lnTo>
                      <a:pt x="277" y="23"/>
                    </a:lnTo>
                    <a:lnTo>
                      <a:pt x="277" y="21"/>
                    </a:lnTo>
                    <a:lnTo>
                      <a:pt x="277" y="19"/>
                    </a:lnTo>
                    <a:lnTo>
                      <a:pt x="275" y="18"/>
                    </a:lnTo>
                    <a:lnTo>
                      <a:pt x="275" y="16"/>
                    </a:lnTo>
                    <a:lnTo>
                      <a:pt x="274" y="16"/>
                    </a:lnTo>
                    <a:lnTo>
                      <a:pt x="274" y="13"/>
                    </a:lnTo>
                    <a:lnTo>
                      <a:pt x="274" y="12"/>
                    </a:lnTo>
                    <a:lnTo>
                      <a:pt x="272" y="12"/>
                    </a:lnTo>
                    <a:lnTo>
                      <a:pt x="271" y="10"/>
                    </a:lnTo>
                    <a:lnTo>
                      <a:pt x="271" y="5"/>
                    </a:lnTo>
                    <a:lnTo>
                      <a:pt x="271" y="2"/>
                    </a:lnTo>
                    <a:lnTo>
                      <a:pt x="271" y="0"/>
                    </a:lnTo>
                    <a:lnTo>
                      <a:pt x="269" y="0"/>
                    </a:lnTo>
                    <a:lnTo>
                      <a:pt x="267" y="2"/>
                    </a:lnTo>
                    <a:lnTo>
                      <a:pt x="266" y="2"/>
                    </a:lnTo>
                    <a:lnTo>
                      <a:pt x="266" y="5"/>
                    </a:lnTo>
                    <a:lnTo>
                      <a:pt x="264" y="8"/>
                    </a:lnTo>
                    <a:lnTo>
                      <a:pt x="263" y="12"/>
                    </a:lnTo>
                    <a:lnTo>
                      <a:pt x="263" y="13"/>
                    </a:lnTo>
                    <a:lnTo>
                      <a:pt x="259" y="13"/>
                    </a:lnTo>
                    <a:lnTo>
                      <a:pt x="259" y="16"/>
                    </a:lnTo>
                    <a:lnTo>
                      <a:pt x="259" y="19"/>
                    </a:lnTo>
                    <a:lnTo>
                      <a:pt x="261" y="19"/>
                    </a:lnTo>
                    <a:lnTo>
                      <a:pt x="261" y="21"/>
                    </a:lnTo>
                    <a:lnTo>
                      <a:pt x="259" y="23"/>
                    </a:lnTo>
                    <a:lnTo>
                      <a:pt x="259" y="26"/>
                    </a:lnTo>
                    <a:lnTo>
                      <a:pt x="258" y="29"/>
                    </a:lnTo>
                    <a:lnTo>
                      <a:pt x="259" y="35"/>
                    </a:lnTo>
                    <a:lnTo>
                      <a:pt x="258" y="37"/>
                    </a:lnTo>
                    <a:lnTo>
                      <a:pt x="259" y="42"/>
                    </a:lnTo>
                    <a:lnTo>
                      <a:pt x="259" y="43"/>
                    </a:lnTo>
                    <a:lnTo>
                      <a:pt x="259" y="47"/>
                    </a:lnTo>
                    <a:lnTo>
                      <a:pt x="258" y="48"/>
                    </a:lnTo>
                    <a:lnTo>
                      <a:pt x="258" y="51"/>
                    </a:lnTo>
                    <a:lnTo>
                      <a:pt x="256" y="59"/>
                    </a:lnTo>
                    <a:lnTo>
                      <a:pt x="253" y="64"/>
                    </a:lnTo>
                    <a:lnTo>
                      <a:pt x="253" y="67"/>
                    </a:lnTo>
                    <a:lnTo>
                      <a:pt x="251" y="67"/>
                    </a:lnTo>
                    <a:lnTo>
                      <a:pt x="250" y="69"/>
                    </a:lnTo>
                    <a:lnTo>
                      <a:pt x="248" y="71"/>
                    </a:lnTo>
                    <a:lnTo>
                      <a:pt x="245" y="71"/>
                    </a:lnTo>
                    <a:lnTo>
                      <a:pt x="242" y="69"/>
                    </a:lnTo>
                    <a:lnTo>
                      <a:pt x="237" y="66"/>
                    </a:lnTo>
                    <a:lnTo>
                      <a:pt x="237" y="64"/>
                    </a:lnTo>
                    <a:lnTo>
                      <a:pt x="235" y="63"/>
                    </a:lnTo>
                    <a:lnTo>
                      <a:pt x="234" y="61"/>
                    </a:lnTo>
                    <a:lnTo>
                      <a:pt x="229" y="61"/>
                    </a:lnTo>
                    <a:lnTo>
                      <a:pt x="227" y="59"/>
                    </a:lnTo>
                    <a:lnTo>
                      <a:pt x="226" y="58"/>
                    </a:lnTo>
                    <a:lnTo>
                      <a:pt x="224" y="58"/>
                    </a:lnTo>
                    <a:lnTo>
                      <a:pt x="223" y="56"/>
                    </a:lnTo>
                    <a:lnTo>
                      <a:pt x="221" y="55"/>
                    </a:lnTo>
                    <a:lnTo>
                      <a:pt x="219" y="55"/>
                    </a:lnTo>
                    <a:lnTo>
                      <a:pt x="218" y="53"/>
                    </a:lnTo>
                    <a:lnTo>
                      <a:pt x="216" y="53"/>
                    </a:lnTo>
                    <a:lnTo>
                      <a:pt x="211" y="51"/>
                    </a:lnTo>
                    <a:lnTo>
                      <a:pt x="210" y="53"/>
                    </a:lnTo>
                    <a:lnTo>
                      <a:pt x="210" y="51"/>
                    </a:lnTo>
                    <a:lnTo>
                      <a:pt x="210" y="50"/>
                    </a:lnTo>
                    <a:lnTo>
                      <a:pt x="210" y="48"/>
                    </a:lnTo>
                    <a:lnTo>
                      <a:pt x="207" y="47"/>
                    </a:lnTo>
                    <a:lnTo>
                      <a:pt x="205" y="45"/>
                    </a:lnTo>
                    <a:lnTo>
                      <a:pt x="203" y="45"/>
                    </a:lnTo>
                    <a:lnTo>
                      <a:pt x="202" y="43"/>
                    </a:lnTo>
                    <a:lnTo>
                      <a:pt x="202" y="42"/>
                    </a:lnTo>
                    <a:lnTo>
                      <a:pt x="203" y="40"/>
                    </a:lnTo>
                    <a:lnTo>
                      <a:pt x="203" y="39"/>
                    </a:lnTo>
                    <a:lnTo>
                      <a:pt x="205" y="35"/>
                    </a:lnTo>
                    <a:lnTo>
                      <a:pt x="205" y="34"/>
                    </a:lnTo>
                    <a:lnTo>
                      <a:pt x="207" y="31"/>
                    </a:lnTo>
                    <a:lnTo>
                      <a:pt x="203" y="31"/>
                    </a:lnTo>
                    <a:lnTo>
                      <a:pt x="205" y="29"/>
                    </a:lnTo>
                    <a:lnTo>
                      <a:pt x="205" y="26"/>
                    </a:lnTo>
                    <a:lnTo>
                      <a:pt x="207" y="27"/>
                    </a:lnTo>
                    <a:lnTo>
                      <a:pt x="207" y="26"/>
                    </a:lnTo>
                    <a:lnTo>
                      <a:pt x="208" y="26"/>
                    </a:lnTo>
                    <a:lnTo>
                      <a:pt x="210" y="26"/>
                    </a:lnTo>
                    <a:lnTo>
                      <a:pt x="211" y="24"/>
                    </a:lnTo>
                    <a:lnTo>
                      <a:pt x="210" y="23"/>
                    </a:lnTo>
                    <a:lnTo>
                      <a:pt x="210" y="21"/>
                    </a:lnTo>
                    <a:lnTo>
                      <a:pt x="211" y="23"/>
                    </a:lnTo>
                    <a:lnTo>
                      <a:pt x="211" y="21"/>
                    </a:lnTo>
                    <a:lnTo>
                      <a:pt x="213" y="19"/>
                    </a:lnTo>
                    <a:lnTo>
                      <a:pt x="213" y="18"/>
                    </a:lnTo>
                    <a:lnTo>
                      <a:pt x="213" y="16"/>
                    </a:lnTo>
                    <a:lnTo>
                      <a:pt x="211" y="16"/>
                    </a:lnTo>
                    <a:lnTo>
                      <a:pt x="210" y="18"/>
                    </a:lnTo>
                    <a:lnTo>
                      <a:pt x="210" y="15"/>
                    </a:lnTo>
                    <a:lnTo>
                      <a:pt x="210" y="13"/>
                    </a:lnTo>
                    <a:lnTo>
                      <a:pt x="208" y="13"/>
                    </a:lnTo>
                    <a:lnTo>
                      <a:pt x="207" y="15"/>
                    </a:lnTo>
                    <a:lnTo>
                      <a:pt x="207" y="16"/>
                    </a:lnTo>
                    <a:lnTo>
                      <a:pt x="208" y="16"/>
                    </a:lnTo>
                    <a:lnTo>
                      <a:pt x="207" y="19"/>
                    </a:lnTo>
                    <a:lnTo>
                      <a:pt x="205" y="19"/>
                    </a:lnTo>
                    <a:lnTo>
                      <a:pt x="205" y="18"/>
                    </a:lnTo>
                    <a:lnTo>
                      <a:pt x="205" y="16"/>
                    </a:lnTo>
                    <a:lnTo>
                      <a:pt x="205" y="15"/>
                    </a:lnTo>
                    <a:lnTo>
                      <a:pt x="203" y="16"/>
                    </a:lnTo>
                    <a:lnTo>
                      <a:pt x="203" y="15"/>
                    </a:lnTo>
                    <a:lnTo>
                      <a:pt x="202" y="15"/>
                    </a:lnTo>
                    <a:lnTo>
                      <a:pt x="200" y="15"/>
                    </a:lnTo>
                    <a:lnTo>
                      <a:pt x="199" y="15"/>
                    </a:lnTo>
                    <a:lnTo>
                      <a:pt x="197" y="18"/>
                    </a:lnTo>
                    <a:lnTo>
                      <a:pt x="195" y="16"/>
                    </a:lnTo>
                    <a:lnTo>
                      <a:pt x="194" y="16"/>
                    </a:lnTo>
                    <a:lnTo>
                      <a:pt x="192" y="15"/>
                    </a:lnTo>
                    <a:lnTo>
                      <a:pt x="191" y="15"/>
                    </a:lnTo>
                    <a:lnTo>
                      <a:pt x="189" y="15"/>
                    </a:lnTo>
                    <a:lnTo>
                      <a:pt x="187" y="15"/>
                    </a:lnTo>
                    <a:lnTo>
                      <a:pt x="186" y="13"/>
                    </a:lnTo>
                    <a:lnTo>
                      <a:pt x="184" y="15"/>
                    </a:lnTo>
                    <a:lnTo>
                      <a:pt x="183" y="13"/>
                    </a:lnTo>
                    <a:lnTo>
                      <a:pt x="181" y="13"/>
                    </a:lnTo>
                    <a:lnTo>
                      <a:pt x="179" y="13"/>
                    </a:lnTo>
                    <a:lnTo>
                      <a:pt x="176" y="13"/>
                    </a:lnTo>
                    <a:lnTo>
                      <a:pt x="175" y="12"/>
                    </a:lnTo>
                    <a:lnTo>
                      <a:pt x="175" y="10"/>
                    </a:lnTo>
                    <a:lnTo>
                      <a:pt x="173" y="10"/>
                    </a:lnTo>
                    <a:lnTo>
                      <a:pt x="173" y="12"/>
                    </a:lnTo>
                    <a:lnTo>
                      <a:pt x="171" y="10"/>
                    </a:lnTo>
                    <a:lnTo>
                      <a:pt x="170" y="8"/>
                    </a:lnTo>
                    <a:lnTo>
                      <a:pt x="168" y="8"/>
                    </a:lnTo>
                    <a:lnTo>
                      <a:pt x="168" y="7"/>
                    </a:lnTo>
                    <a:lnTo>
                      <a:pt x="167" y="7"/>
                    </a:lnTo>
                    <a:lnTo>
                      <a:pt x="167" y="8"/>
                    </a:lnTo>
                    <a:lnTo>
                      <a:pt x="167" y="10"/>
                    </a:lnTo>
                    <a:lnTo>
                      <a:pt x="167" y="12"/>
                    </a:lnTo>
                    <a:lnTo>
                      <a:pt x="168" y="10"/>
                    </a:lnTo>
                    <a:lnTo>
                      <a:pt x="170" y="12"/>
                    </a:lnTo>
                    <a:lnTo>
                      <a:pt x="171" y="12"/>
                    </a:lnTo>
                    <a:lnTo>
                      <a:pt x="171" y="16"/>
                    </a:lnTo>
                    <a:lnTo>
                      <a:pt x="170" y="18"/>
                    </a:lnTo>
                    <a:lnTo>
                      <a:pt x="167" y="18"/>
                    </a:lnTo>
                    <a:lnTo>
                      <a:pt x="165" y="18"/>
                    </a:lnTo>
                    <a:lnTo>
                      <a:pt x="163" y="18"/>
                    </a:lnTo>
                    <a:lnTo>
                      <a:pt x="162" y="18"/>
                    </a:lnTo>
                    <a:lnTo>
                      <a:pt x="159" y="18"/>
                    </a:lnTo>
                    <a:lnTo>
                      <a:pt x="159" y="19"/>
                    </a:lnTo>
                    <a:lnTo>
                      <a:pt x="157" y="18"/>
                    </a:lnTo>
                    <a:lnTo>
                      <a:pt x="155" y="19"/>
                    </a:lnTo>
                    <a:lnTo>
                      <a:pt x="157" y="23"/>
                    </a:lnTo>
                    <a:lnTo>
                      <a:pt x="155" y="23"/>
                    </a:lnTo>
                    <a:lnTo>
                      <a:pt x="154" y="21"/>
                    </a:lnTo>
                    <a:lnTo>
                      <a:pt x="152" y="21"/>
                    </a:lnTo>
                    <a:lnTo>
                      <a:pt x="152" y="23"/>
                    </a:lnTo>
                    <a:lnTo>
                      <a:pt x="151" y="23"/>
                    </a:lnTo>
                    <a:lnTo>
                      <a:pt x="149" y="24"/>
                    </a:lnTo>
                    <a:lnTo>
                      <a:pt x="149" y="26"/>
                    </a:lnTo>
                    <a:lnTo>
                      <a:pt x="149" y="27"/>
                    </a:lnTo>
                    <a:lnTo>
                      <a:pt x="149" y="29"/>
                    </a:lnTo>
                    <a:lnTo>
                      <a:pt x="151" y="27"/>
                    </a:lnTo>
                    <a:lnTo>
                      <a:pt x="151" y="31"/>
                    </a:lnTo>
                    <a:lnTo>
                      <a:pt x="149" y="32"/>
                    </a:lnTo>
                    <a:lnTo>
                      <a:pt x="147" y="32"/>
                    </a:lnTo>
                    <a:lnTo>
                      <a:pt x="146" y="31"/>
                    </a:lnTo>
                    <a:lnTo>
                      <a:pt x="146" y="32"/>
                    </a:lnTo>
                    <a:lnTo>
                      <a:pt x="146" y="34"/>
                    </a:lnTo>
                    <a:lnTo>
                      <a:pt x="144" y="37"/>
                    </a:lnTo>
                    <a:lnTo>
                      <a:pt x="143" y="37"/>
                    </a:lnTo>
                    <a:lnTo>
                      <a:pt x="141" y="40"/>
                    </a:lnTo>
                    <a:lnTo>
                      <a:pt x="146" y="45"/>
                    </a:lnTo>
                    <a:lnTo>
                      <a:pt x="144" y="45"/>
                    </a:lnTo>
                    <a:lnTo>
                      <a:pt x="146" y="48"/>
                    </a:lnTo>
                    <a:lnTo>
                      <a:pt x="144" y="48"/>
                    </a:lnTo>
                    <a:lnTo>
                      <a:pt x="141" y="45"/>
                    </a:lnTo>
                    <a:lnTo>
                      <a:pt x="139" y="45"/>
                    </a:lnTo>
                    <a:lnTo>
                      <a:pt x="138" y="45"/>
                    </a:lnTo>
                    <a:lnTo>
                      <a:pt x="136" y="45"/>
                    </a:lnTo>
                    <a:lnTo>
                      <a:pt x="135" y="45"/>
                    </a:lnTo>
                    <a:lnTo>
                      <a:pt x="133" y="45"/>
                    </a:lnTo>
                    <a:lnTo>
                      <a:pt x="133" y="47"/>
                    </a:lnTo>
                    <a:lnTo>
                      <a:pt x="131" y="47"/>
                    </a:lnTo>
                    <a:lnTo>
                      <a:pt x="131" y="48"/>
                    </a:lnTo>
                    <a:lnTo>
                      <a:pt x="131" y="50"/>
                    </a:lnTo>
                    <a:lnTo>
                      <a:pt x="130" y="50"/>
                    </a:lnTo>
                    <a:lnTo>
                      <a:pt x="130" y="47"/>
                    </a:lnTo>
                    <a:lnTo>
                      <a:pt x="130" y="45"/>
                    </a:lnTo>
                    <a:lnTo>
                      <a:pt x="128" y="43"/>
                    </a:lnTo>
                    <a:lnTo>
                      <a:pt x="125" y="39"/>
                    </a:lnTo>
                    <a:lnTo>
                      <a:pt x="123" y="39"/>
                    </a:lnTo>
                    <a:lnTo>
                      <a:pt x="122" y="37"/>
                    </a:lnTo>
                    <a:lnTo>
                      <a:pt x="120" y="37"/>
                    </a:lnTo>
                    <a:lnTo>
                      <a:pt x="119" y="37"/>
                    </a:lnTo>
                    <a:lnTo>
                      <a:pt x="117" y="35"/>
                    </a:lnTo>
                    <a:lnTo>
                      <a:pt x="115" y="37"/>
                    </a:lnTo>
                    <a:lnTo>
                      <a:pt x="117" y="37"/>
                    </a:lnTo>
                    <a:lnTo>
                      <a:pt x="115" y="39"/>
                    </a:lnTo>
                    <a:lnTo>
                      <a:pt x="114" y="40"/>
                    </a:lnTo>
                    <a:lnTo>
                      <a:pt x="112" y="40"/>
                    </a:lnTo>
                    <a:lnTo>
                      <a:pt x="112" y="39"/>
                    </a:lnTo>
                    <a:lnTo>
                      <a:pt x="112" y="40"/>
                    </a:lnTo>
                    <a:lnTo>
                      <a:pt x="111" y="40"/>
                    </a:lnTo>
                    <a:lnTo>
                      <a:pt x="111" y="39"/>
                    </a:lnTo>
                    <a:lnTo>
                      <a:pt x="109" y="39"/>
                    </a:lnTo>
                    <a:lnTo>
                      <a:pt x="111" y="40"/>
                    </a:lnTo>
                    <a:lnTo>
                      <a:pt x="111" y="42"/>
                    </a:lnTo>
                    <a:lnTo>
                      <a:pt x="109" y="43"/>
                    </a:lnTo>
                    <a:lnTo>
                      <a:pt x="108" y="45"/>
                    </a:lnTo>
                    <a:lnTo>
                      <a:pt x="108" y="43"/>
                    </a:lnTo>
                    <a:lnTo>
                      <a:pt x="106" y="45"/>
                    </a:lnTo>
                    <a:lnTo>
                      <a:pt x="104" y="45"/>
                    </a:lnTo>
                    <a:lnTo>
                      <a:pt x="103" y="45"/>
                    </a:lnTo>
                    <a:lnTo>
                      <a:pt x="101" y="45"/>
                    </a:lnTo>
                    <a:lnTo>
                      <a:pt x="103" y="48"/>
                    </a:lnTo>
                    <a:lnTo>
                      <a:pt x="103" y="50"/>
                    </a:lnTo>
                    <a:lnTo>
                      <a:pt x="100" y="50"/>
                    </a:lnTo>
                    <a:lnTo>
                      <a:pt x="100" y="51"/>
                    </a:lnTo>
                    <a:lnTo>
                      <a:pt x="101" y="53"/>
                    </a:lnTo>
                    <a:lnTo>
                      <a:pt x="100" y="55"/>
                    </a:lnTo>
                    <a:lnTo>
                      <a:pt x="98" y="53"/>
                    </a:lnTo>
                    <a:lnTo>
                      <a:pt x="96" y="53"/>
                    </a:lnTo>
                    <a:lnTo>
                      <a:pt x="96" y="55"/>
                    </a:lnTo>
                    <a:lnTo>
                      <a:pt x="98" y="58"/>
                    </a:lnTo>
                    <a:lnTo>
                      <a:pt x="96" y="59"/>
                    </a:lnTo>
                    <a:lnTo>
                      <a:pt x="95" y="61"/>
                    </a:lnTo>
                    <a:lnTo>
                      <a:pt x="95" y="63"/>
                    </a:lnTo>
                    <a:lnTo>
                      <a:pt x="96" y="64"/>
                    </a:lnTo>
                    <a:lnTo>
                      <a:pt x="96" y="66"/>
                    </a:lnTo>
                    <a:lnTo>
                      <a:pt x="93" y="64"/>
                    </a:lnTo>
                    <a:lnTo>
                      <a:pt x="92" y="63"/>
                    </a:lnTo>
                    <a:lnTo>
                      <a:pt x="90" y="63"/>
                    </a:lnTo>
                    <a:lnTo>
                      <a:pt x="88" y="63"/>
                    </a:lnTo>
                    <a:lnTo>
                      <a:pt x="87" y="63"/>
                    </a:lnTo>
                    <a:lnTo>
                      <a:pt x="88" y="66"/>
                    </a:lnTo>
                    <a:lnTo>
                      <a:pt x="87" y="66"/>
                    </a:lnTo>
                    <a:lnTo>
                      <a:pt x="88" y="67"/>
                    </a:lnTo>
                    <a:lnTo>
                      <a:pt x="90" y="69"/>
                    </a:lnTo>
                    <a:lnTo>
                      <a:pt x="90" y="71"/>
                    </a:lnTo>
                    <a:lnTo>
                      <a:pt x="88" y="72"/>
                    </a:lnTo>
                    <a:lnTo>
                      <a:pt x="88" y="74"/>
                    </a:lnTo>
                    <a:lnTo>
                      <a:pt x="88" y="77"/>
                    </a:lnTo>
                    <a:lnTo>
                      <a:pt x="87" y="75"/>
                    </a:lnTo>
                    <a:lnTo>
                      <a:pt x="87" y="74"/>
                    </a:lnTo>
                    <a:lnTo>
                      <a:pt x="85" y="72"/>
                    </a:lnTo>
                    <a:lnTo>
                      <a:pt x="84" y="71"/>
                    </a:lnTo>
                    <a:lnTo>
                      <a:pt x="82" y="67"/>
                    </a:lnTo>
                    <a:lnTo>
                      <a:pt x="80" y="66"/>
                    </a:lnTo>
                    <a:lnTo>
                      <a:pt x="80" y="67"/>
                    </a:lnTo>
                    <a:lnTo>
                      <a:pt x="80" y="69"/>
                    </a:lnTo>
                    <a:lnTo>
                      <a:pt x="79" y="71"/>
                    </a:lnTo>
                    <a:lnTo>
                      <a:pt x="77" y="71"/>
                    </a:lnTo>
                    <a:lnTo>
                      <a:pt x="76" y="72"/>
                    </a:lnTo>
                    <a:lnTo>
                      <a:pt x="76" y="74"/>
                    </a:lnTo>
                    <a:lnTo>
                      <a:pt x="76" y="77"/>
                    </a:lnTo>
                    <a:lnTo>
                      <a:pt x="76" y="79"/>
                    </a:lnTo>
                    <a:lnTo>
                      <a:pt x="77" y="82"/>
                    </a:lnTo>
                    <a:lnTo>
                      <a:pt x="77" y="83"/>
                    </a:lnTo>
                    <a:lnTo>
                      <a:pt x="74" y="87"/>
                    </a:lnTo>
                    <a:lnTo>
                      <a:pt x="72" y="87"/>
                    </a:lnTo>
                    <a:lnTo>
                      <a:pt x="72" y="88"/>
                    </a:lnTo>
                    <a:lnTo>
                      <a:pt x="72" y="90"/>
                    </a:lnTo>
                    <a:lnTo>
                      <a:pt x="71" y="91"/>
                    </a:lnTo>
                    <a:lnTo>
                      <a:pt x="71" y="93"/>
                    </a:lnTo>
                    <a:lnTo>
                      <a:pt x="71" y="95"/>
                    </a:lnTo>
                    <a:lnTo>
                      <a:pt x="68" y="98"/>
                    </a:lnTo>
                    <a:lnTo>
                      <a:pt x="66" y="99"/>
                    </a:lnTo>
                    <a:lnTo>
                      <a:pt x="64" y="101"/>
                    </a:lnTo>
                    <a:lnTo>
                      <a:pt x="60" y="103"/>
                    </a:lnTo>
                    <a:lnTo>
                      <a:pt x="58" y="103"/>
                    </a:lnTo>
                    <a:lnTo>
                      <a:pt x="56" y="104"/>
                    </a:lnTo>
                    <a:lnTo>
                      <a:pt x="55" y="104"/>
                    </a:lnTo>
                    <a:lnTo>
                      <a:pt x="53" y="106"/>
                    </a:lnTo>
                    <a:lnTo>
                      <a:pt x="52" y="104"/>
                    </a:lnTo>
                    <a:lnTo>
                      <a:pt x="48" y="106"/>
                    </a:lnTo>
                    <a:lnTo>
                      <a:pt x="45" y="109"/>
                    </a:lnTo>
                    <a:lnTo>
                      <a:pt x="44" y="109"/>
                    </a:lnTo>
                    <a:lnTo>
                      <a:pt x="42" y="111"/>
                    </a:lnTo>
                    <a:lnTo>
                      <a:pt x="40" y="111"/>
                    </a:lnTo>
                    <a:lnTo>
                      <a:pt x="39" y="112"/>
                    </a:lnTo>
                    <a:lnTo>
                      <a:pt x="37" y="114"/>
                    </a:lnTo>
                    <a:lnTo>
                      <a:pt x="36" y="114"/>
                    </a:lnTo>
                    <a:lnTo>
                      <a:pt x="34" y="115"/>
                    </a:lnTo>
                    <a:lnTo>
                      <a:pt x="32" y="115"/>
                    </a:lnTo>
                    <a:lnTo>
                      <a:pt x="31" y="114"/>
                    </a:lnTo>
                    <a:lnTo>
                      <a:pt x="28" y="115"/>
                    </a:lnTo>
                    <a:lnTo>
                      <a:pt x="28" y="114"/>
                    </a:lnTo>
                    <a:lnTo>
                      <a:pt x="26" y="115"/>
                    </a:lnTo>
                    <a:lnTo>
                      <a:pt x="24" y="117"/>
                    </a:lnTo>
                    <a:lnTo>
                      <a:pt x="23" y="119"/>
                    </a:lnTo>
                    <a:lnTo>
                      <a:pt x="21" y="119"/>
                    </a:lnTo>
                    <a:lnTo>
                      <a:pt x="20" y="120"/>
                    </a:lnTo>
                    <a:lnTo>
                      <a:pt x="18" y="123"/>
                    </a:lnTo>
                    <a:lnTo>
                      <a:pt x="16" y="125"/>
                    </a:lnTo>
                    <a:lnTo>
                      <a:pt x="16" y="127"/>
                    </a:lnTo>
                    <a:lnTo>
                      <a:pt x="13" y="128"/>
                    </a:lnTo>
                    <a:lnTo>
                      <a:pt x="12" y="130"/>
                    </a:lnTo>
                    <a:lnTo>
                      <a:pt x="10" y="130"/>
                    </a:lnTo>
                    <a:lnTo>
                      <a:pt x="10" y="131"/>
                    </a:lnTo>
                    <a:lnTo>
                      <a:pt x="8" y="131"/>
                    </a:lnTo>
                    <a:lnTo>
                      <a:pt x="7" y="135"/>
                    </a:lnTo>
                    <a:lnTo>
                      <a:pt x="7" y="138"/>
                    </a:lnTo>
                    <a:lnTo>
                      <a:pt x="5" y="139"/>
                    </a:lnTo>
                    <a:lnTo>
                      <a:pt x="4" y="139"/>
                    </a:lnTo>
                    <a:lnTo>
                      <a:pt x="4" y="138"/>
                    </a:lnTo>
                    <a:lnTo>
                      <a:pt x="4" y="136"/>
                    </a:lnTo>
                    <a:lnTo>
                      <a:pt x="4" y="135"/>
                    </a:lnTo>
                    <a:lnTo>
                      <a:pt x="4" y="131"/>
                    </a:lnTo>
                    <a:lnTo>
                      <a:pt x="2" y="133"/>
                    </a:lnTo>
                    <a:lnTo>
                      <a:pt x="2" y="136"/>
                    </a:lnTo>
                    <a:lnTo>
                      <a:pt x="0" y="138"/>
                    </a:lnTo>
                    <a:lnTo>
                      <a:pt x="0" y="141"/>
                    </a:lnTo>
                    <a:lnTo>
                      <a:pt x="2" y="144"/>
                    </a:lnTo>
                    <a:lnTo>
                      <a:pt x="4" y="147"/>
                    </a:lnTo>
                    <a:lnTo>
                      <a:pt x="4" y="149"/>
                    </a:lnTo>
                    <a:lnTo>
                      <a:pt x="4" y="150"/>
                    </a:lnTo>
                    <a:lnTo>
                      <a:pt x="2" y="154"/>
                    </a:lnTo>
                    <a:lnTo>
                      <a:pt x="0" y="155"/>
                    </a:lnTo>
                    <a:lnTo>
                      <a:pt x="2" y="160"/>
                    </a:lnTo>
                    <a:lnTo>
                      <a:pt x="5" y="163"/>
                    </a:lnTo>
                    <a:lnTo>
                      <a:pt x="7" y="166"/>
                    </a:lnTo>
                    <a:lnTo>
                      <a:pt x="8" y="168"/>
                    </a:lnTo>
                    <a:lnTo>
                      <a:pt x="8" y="170"/>
                    </a:lnTo>
                    <a:lnTo>
                      <a:pt x="10" y="171"/>
                    </a:lnTo>
                    <a:lnTo>
                      <a:pt x="12" y="173"/>
                    </a:lnTo>
                    <a:lnTo>
                      <a:pt x="13" y="176"/>
                    </a:lnTo>
                    <a:lnTo>
                      <a:pt x="13" y="178"/>
                    </a:lnTo>
                    <a:lnTo>
                      <a:pt x="13" y="179"/>
                    </a:lnTo>
                    <a:lnTo>
                      <a:pt x="12" y="179"/>
                    </a:lnTo>
                    <a:lnTo>
                      <a:pt x="10" y="178"/>
                    </a:lnTo>
                    <a:lnTo>
                      <a:pt x="10" y="176"/>
                    </a:lnTo>
                    <a:lnTo>
                      <a:pt x="8" y="178"/>
                    </a:lnTo>
                    <a:close/>
                    <a:moveTo>
                      <a:pt x="304" y="317"/>
                    </a:moveTo>
                    <a:lnTo>
                      <a:pt x="304" y="312"/>
                    </a:lnTo>
                    <a:lnTo>
                      <a:pt x="304" y="310"/>
                    </a:lnTo>
                    <a:lnTo>
                      <a:pt x="304" y="309"/>
                    </a:lnTo>
                    <a:lnTo>
                      <a:pt x="304" y="305"/>
                    </a:lnTo>
                    <a:lnTo>
                      <a:pt x="304" y="304"/>
                    </a:lnTo>
                    <a:lnTo>
                      <a:pt x="302" y="304"/>
                    </a:lnTo>
                    <a:lnTo>
                      <a:pt x="301" y="305"/>
                    </a:lnTo>
                    <a:lnTo>
                      <a:pt x="301" y="304"/>
                    </a:lnTo>
                    <a:lnTo>
                      <a:pt x="299" y="304"/>
                    </a:lnTo>
                    <a:lnTo>
                      <a:pt x="298" y="305"/>
                    </a:lnTo>
                    <a:lnTo>
                      <a:pt x="296" y="305"/>
                    </a:lnTo>
                    <a:lnTo>
                      <a:pt x="294" y="305"/>
                    </a:lnTo>
                    <a:lnTo>
                      <a:pt x="293" y="307"/>
                    </a:lnTo>
                    <a:lnTo>
                      <a:pt x="291" y="307"/>
                    </a:lnTo>
                    <a:lnTo>
                      <a:pt x="286" y="305"/>
                    </a:lnTo>
                    <a:lnTo>
                      <a:pt x="283" y="302"/>
                    </a:lnTo>
                    <a:lnTo>
                      <a:pt x="282" y="302"/>
                    </a:lnTo>
                    <a:lnTo>
                      <a:pt x="280" y="302"/>
                    </a:lnTo>
                    <a:lnTo>
                      <a:pt x="280" y="301"/>
                    </a:lnTo>
                    <a:lnTo>
                      <a:pt x="278" y="301"/>
                    </a:lnTo>
                    <a:lnTo>
                      <a:pt x="278" y="305"/>
                    </a:lnTo>
                    <a:lnTo>
                      <a:pt x="280" y="313"/>
                    </a:lnTo>
                    <a:lnTo>
                      <a:pt x="282" y="317"/>
                    </a:lnTo>
                    <a:lnTo>
                      <a:pt x="283" y="317"/>
                    </a:lnTo>
                    <a:lnTo>
                      <a:pt x="282" y="318"/>
                    </a:lnTo>
                    <a:lnTo>
                      <a:pt x="280" y="315"/>
                    </a:lnTo>
                    <a:lnTo>
                      <a:pt x="282" y="321"/>
                    </a:lnTo>
                    <a:lnTo>
                      <a:pt x="282" y="323"/>
                    </a:lnTo>
                    <a:lnTo>
                      <a:pt x="283" y="323"/>
                    </a:lnTo>
                    <a:lnTo>
                      <a:pt x="285" y="326"/>
                    </a:lnTo>
                    <a:lnTo>
                      <a:pt x="285" y="328"/>
                    </a:lnTo>
                    <a:lnTo>
                      <a:pt x="286" y="328"/>
                    </a:lnTo>
                    <a:lnTo>
                      <a:pt x="285" y="328"/>
                    </a:lnTo>
                    <a:lnTo>
                      <a:pt x="285" y="329"/>
                    </a:lnTo>
                    <a:lnTo>
                      <a:pt x="286" y="329"/>
                    </a:lnTo>
                    <a:lnTo>
                      <a:pt x="288" y="331"/>
                    </a:lnTo>
                    <a:lnTo>
                      <a:pt x="288" y="329"/>
                    </a:lnTo>
                    <a:lnTo>
                      <a:pt x="290" y="331"/>
                    </a:lnTo>
                    <a:lnTo>
                      <a:pt x="291" y="331"/>
                    </a:lnTo>
                    <a:lnTo>
                      <a:pt x="293" y="329"/>
                    </a:lnTo>
                    <a:lnTo>
                      <a:pt x="293" y="328"/>
                    </a:lnTo>
                    <a:lnTo>
                      <a:pt x="293" y="326"/>
                    </a:lnTo>
                    <a:lnTo>
                      <a:pt x="294" y="326"/>
                    </a:lnTo>
                    <a:lnTo>
                      <a:pt x="294" y="328"/>
                    </a:lnTo>
                    <a:lnTo>
                      <a:pt x="294" y="326"/>
                    </a:lnTo>
                    <a:lnTo>
                      <a:pt x="296" y="326"/>
                    </a:lnTo>
                    <a:lnTo>
                      <a:pt x="296" y="325"/>
                    </a:lnTo>
                    <a:lnTo>
                      <a:pt x="298" y="325"/>
                    </a:lnTo>
                    <a:lnTo>
                      <a:pt x="298" y="323"/>
                    </a:lnTo>
                    <a:lnTo>
                      <a:pt x="299" y="325"/>
                    </a:lnTo>
                    <a:lnTo>
                      <a:pt x="299" y="323"/>
                    </a:lnTo>
                    <a:lnTo>
                      <a:pt x="301" y="321"/>
                    </a:lnTo>
                    <a:lnTo>
                      <a:pt x="301" y="318"/>
                    </a:lnTo>
                    <a:lnTo>
                      <a:pt x="302" y="317"/>
                    </a:lnTo>
                    <a:lnTo>
                      <a:pt x="304" y="317"/>
                    </a:lnTo>
                    <a:close/>
                    <a:moveTo>
                      <a:pt x="210" y="10"/>
                    </a:moveTo>
                    <a:lnTo>
                      <a:pt x="210" y="8"/>
                    </a:lnTo>
                    <a:lnTo>
                      <a:pt x="211" y="7"/>
                    </a:lnTo>
                    <a:lnTo>
                      <a:pt x="211" y="5"/>
                    </a:lnTo>
                    <a:lnTo>
                      <a:pt x="210" y="5"/>
                    </a:lnTo>
                    <a:lnTo>
                      <a:pt x="210" y="7"/>
                    </a:lnTo>
                    <a:lnTo>
                      <a:pt x="210" y="8"/>
                    </a:lnTo>
                    <a:lnTo>
                      <a:pt x="210" y="10"/>
                    </a:lnTo>
                    <a:close/>
                    <a:moveTo>
                      <a:pt x="167" y="12"/>
                    </a:moveTo>
                    <a:lnTo>
                      <a:pt x="165" y="8"/>
                    </a:lnTo>
                    <a:lnTo>
                      <a:pt x="163" y="8"/>
                    </a:lnTo>
                    <a:lnTo>
                      <a:pt x="165" y="10"/>
                    </a:lnTo>
                    <a:lnTo>
                      <a:pt x="167" y="12"/>
                    </a:lnTo>
                    <a:close/>
                    <a:moveTo>
                      <a:pt x="151" y="10"/>
                    </a:moveTo>
                    <a:lnTo>
                      <a:pt x="152" y="13"/>
                    </a:lnTo>
                    <a:lnTo>
                      <a:pt x="154" y="13"/>
                    </a:lnTo>
                    <a:lnTo>
                      <a:pt x="155" y="15"/>
                    </a:lnTo>
                    <a:lnTo>
                      <a:pt x="157" y="15"/>
                    </a:lnTo>
                    <a:lnTo>
                      <a:pt x="159" y="13"/>
                    </a:lnTo>
                    <a:lnTo>
                      <a:pt x="160" y="12"/>
                    </a:lnTo>
                    <a:lnTo>
                      <a:pt x="160" y="10"/>
                    </a:lnTo>
                    <a:lnTo>
                      <a:pt x="159" y="8"/>
                    </a:lnTo>
                    <a:lnTo>
                      <a:pt x="157" y="10"/>
                    </a:lnTo>
                    <a:lnTo>
                      <a:pt x="155" y="10"/>
                    </a:lnTo>
                    <a:lnTo>
                      <a:pt x="154" y="10"/>
                    </a:lnTo>
                    <a:lnTo>
                      <a:pt x="152" y="10"/>
                    </a:lnTo>
                    <a:lnTo>
                      <a:pt x="151" y="10"/>
                    </a:lnTo>
                    <a:close/>
                    <a:moveTo>
                      <a:pt x="147" y="15"/>
                    </a:moveTo>
                    <a:lnTo>
                      <a:pt x="152" y="15"/>
                    </a:lnTo>
                    <a:lnTo>
                      <a:pt x="151" y="13"/>
                    </a:lnTo>
                    <a:lnTo>
                      <a:pt x="149" y="12"/>
                    </a:lnTo>
                    <a:lnTo>
                      <a:pt x="149" y="10"/>
                    </a:lnTo>
                    <a:lnTo>
                      <a:pt x="147" y="10"/>
                    </a:lnTo>
                    <a:lnTo>
                      <a:pt x="147" y="12"/>
                    </a:lnTo>
                    <a:lnTo>
                      <a:pt x="147" y="13"/>
                    </a:lnTo>
                    <a:lnTo>
                      <a:pt x="147" y="15"/>
                    </a:lnTo>
                    <a:close/>
                    <a:moveTo>
                      <a:pt x="213" y="37"/>
                    </a:moveTo>
                    <a:lnTo>
                      <a:pt x="215" y="35"/>
                    </a:lnTo>
                    <a:lnTo>
                      <a:pt x="213" y="32"/>
                    </a:lnTo>
                    <a:lnTo>
                      <a:pt x="211" y="32"/>
                    </a:lnTo>
                    <a:lnTo>
                      <a:pt x="211" y="31"/>
                    </a:lnTo>
                    <a:lnTo>
                      <a:pt x="211" y="32"/>
                    </a:lnTo>
                    <a:lnTo>
                      <a:pt x="210" y="32"/>
                    </a:lnTo>
                    <a:lnTo>
                      <a:pt x="210" y="35"/>
                    </a:lnTo>
                    <a:lnTo>
                      <a:pt x="211" y="37"/>
                    </a:lnTo>
                    <a:lnTo>
                      <a:pt x="213" y="37"/>
                    </a:lnTo>
                    <a:close/>
                    <a:moveTo>
                      <a:pt x="239" y="61"/>
                    </a:moveTo>
                    <a:lnTo>
                      <a:pt x="240" y="59"/>
                    </a:lnTo>
                    <a:lnTo>
                      <a:pt x="242" y="58"/>
                    </a:lnTo>
                    <a:lnTo>
                      <a:pt x="240" y="58"/>
                    </a:lnTo>
                    <a:lnTo>
                      <a:pt x="239" y="58"/>
                    </a:lnTo>
                    <a:lnTo>
                      <a:pt x="237" y="59"/>
                    </a:lnTo>
                    <a:lnTo>
                      <a:pt x="239" y="61"/>
                    </a:lnTo>
                    <a:close/>
                    <a:moveTo>
                      <a:pt x="8" y="178"/>
                    </a:moveTo>
                    <a:lnTo>
                      <a:pt x="8" y="176"/>
                    </a:lnTo>
                    <a:lnTo>
                      <a:pt x="7" y="174"/>
                    </a:lnTo>
                    <a:lnTo>
                      <a:pt x="5" y="173"/>
                    </a:lnTo>
                    <a:lnTo>
                      <a:pt x="5" y="171"/>
                    </a:lnTo>
                    <a:lnTo>
                      <a:pt x="5" y="173"/>
                    </a:lnTo>
                    <a:lnTo>
                      <a:pt x="8" y="178"/>
                    </a:lnTo>
                    <a:close/>
                    <a:moveTo>
                      <a:pt x="224" y="253"/>
                    </a:moveTo>
                    <a:lnTo>
                      <a:pt x="224" y="251"/>
                    </a:lnTo>
                    <a:lnTo>
                      <a:pt x="227" y="251"/>
                    </a:lnTo>
                    <a:lnTo>
                      <a:pt x="229" y="251"/>
                    </a:lnTo>
                    <a:lnTo>
                      <a:pt x="227" y="250"/>
                    </a:lnTo>
                    <a:lnTo>
                      <a:pt x="226" y="250"/>
                    </a:lnTo>
                    <a:lnTo>
                      <a:pt x="224" y="250"/>
                    </a:lnTo>
                    <a:lnTo>
                      <a:pt x="224" y="248"/>
                    </a:lnTo>
                    <a:lnTo>
                      <a:pt x="223" y="248"/>
                    </a:lnTo>
                    <a:lnTo>
                      <a:pt x="218" y="250"/>
                    </a:lnTo>
                    <a:lnTo>
                      <a:pt x="216" y="250"/>
                    </a:lnTo>
                    <a:lnTo>
                      <a:pt x="216" y="251"/>
                    </a:lnTo>
                    <a:lnTo>
                      <a:pt x="216" y="253"/>
                    </a:lnTo>
                    <a:lnTo>
                      <a:pt x="218" y="253"/>
                    </a:lnTo>
                    <a:lnTo>
                      <a:pt x="223" y="253"/>
                    </a:lnTo>
                    <a:lnTo>
                      <a:pt x="224" y="253"/>
                    </a:lnTo>
                    <a:close/>
                    <a:moveTo>
                      <a:pt x="306" y="296"/>
                    </a:moveTo>
                    <a:lnTo>
                      <a:pt x="304" y="293"/>
                    </a:lnTo>
                    <a:lnTo>
                      <a:pt x="302" y="294"/>
                    </a:lnTo>
                    <a:lnTo>
                      <a:pt x="302" y="296"/>
                    </a:lnTo>
                    <a:lnTo>
                      <a:pt x="304" y="297"/>
                    </a:lnTo>
                    <a:lnTo>
                      <a:pt x="304" y="299"/>
                    </a:lnTo>
                    <a:lnTo>
                      <a:pt x="306" y="299"/>
                    </a:lnTo>
                    <a:lnTo>
                      <a:pt x="306" y="297"/>
                    </a:lnTo>
                    <a:lnTo>
                      <a:pt x="306" y="296"/>
                    </a:lnTo>
                    <a:close/>
                    <a:moveTo>
                      <a:pt x="306" y="301"/>
                    </a:moveTo>
                    <a:lnTo>
                      <a:pt x="307" y="301"/>
                    </a:lnTo>
                    <a:lnTo>
                      <a:pt x="306" y="299"/>
                    </a:lnTo>
                    <a:lnTo>
                      <a:pt x="304" y="301"/>
                    </a:lnTo>
                    <a:lnTo>
                      <a:pt x="306" y="301"/>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3" name="Line 11"/>
              <p:cNvSpPr>
                <a:spLocks noChangeShapeType="1"/>
              </p:cNvSpPr>
              <p:nvPr/>
            </p:nvSpPr>
            <p:spPr bwMode="auto">
              <a:xfrm>
                <a:off x="1540" y="307"/>
                <a:ext cx="1" cy="1"/>
              </a:xfrm>
              <a:prstGeom prst="line">
                <a:avLst/>
              </a:prstGeom>
              <a:noFill/>
              <a:ln w="46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4" name="Freeform 12"/>
              <p:cNvSpPr>
                <a:spLocks noChangeArrowheads="1"/>
              </p:cNvSpPr>
              <p:nvPr/>
            </p:nvSpPr>
            <p:spPr bwMode="auto">
              <a:xfrm>
                <a:off x="1677" y="317"/>
                <a:ext cx="127" cy="35"/>
              </a:xfrm>
              <a:custGeom>
                <a:avLst/>
                <a:gdLst>
                  <a:gd name="T0" fmla="*/ 127 w 127"/>
                  <a:gd name="T1" fmla="*/ 0 h 35"/>
                  <a:gd name="T2" fmla="*/ 127 w 127"/>
                  <a:gd name="T3" fmla="*/ 0 h 35"/>
                  <a:gd name="T4" fmla="*/ 120 w 127"/>
                  <a:gd name="T5" fmla="*/ 3 h 35"/>
                  <a:gd name="T6" fmla="*/ 114 w 127"/>
                  <a:gd name="T7" fmla="*/ 6 h 35"/>
                  <a:gd name="T8" fmla="*/ 100 w 127"/>
                  <a:gd name="T9" fmla="*/ 11 h 35"/>
                  <a:gd name="T10" fmla="*/ 84 w 127"/>
                  <a:gd name="T11" fmla="*/ 11 h 35"/>
                  <a:gd name="T12" fmla="*/ 68 w 127"/>
                  <a:gd name="T13" fmla="*/ 11 h 35"/>
                  <a:gd name="T14" fmla="*/ 53 w 127"/>
                  <a:gd name="T15" fmla="*/ 11 h 35"/>
                  <a:gd name="T16" fmla="*/ 37 w 127"/>
                  <a:gd name="T17" fmla="*/ 13 h 35"/>
                  <a:gd name="T18" fmla="*/ 31 w 127"/>
                  <a:gd name="T19" fmla="*/ 14 h 35"/>
                  <a:gd name="T20" fmla="*/ 23 w 127"/>
                  <a:gd name="T21" fmla="*/ 18 h 35"/>
                  <a:gd name="T22" fmla="*/ 16 w 127"/>
                  <a:gd name="T23" fmla="*/ 21 h 35"/>
                  <a:gd name="T24" fmla="*/ 12 w 127"/>
                  <a:gd name="T25" fmla="*/ 26 h 35"/>
                  <a:gd name="T26" fmla="*/ 12 w 127"/>
                  <a:gd name="T27" fmla="*/ 26 h 35"/>
                  <a:gd name="T28" fmla="*/ 0 w 127"/>
                  <a:gd name="T29" fmla="*/ 35 h 35"/>
                  <a:gd name="T30" fmla="*/ 0 w 127"/>
                  <a:gd name="T31" fmla="*/ 35 h 35"/>
                  <a:gd name="T32" fmla="*/ 7 w 127"/>
                  <a:gd name="T33" fmla="*/ 32 h 35"/>
                  <a:gd name="T34" fmla="*/ 13 w 127"/>
                  <a:gd name="T35" fmla="*/ 29 h 35"/>
                  <a:gd name="T36" fmla="*/ 28 w 127"/>
                  <a:gd name="T37" fmla="*/ 26 h 35"/>
                  <a:gd name="T38" fmla="*/ 42 w 127"/>
                  <a:gd name="T39" fmla="*/ 24 h 35"/>
                  <a:gd name="T40" fmla="*/ 56 w 127"/>
                  <a:gd name="T41" fmla="*/ 24 h 35"/>
                  <a:gd name="T42" fmla="*/ 56 w 127"/>
                  <a:gd name="T43" fmla="*/ 24 h 35"/>
                  <a:gd name="T44" fmla="*/ 72 w 127"/>
                  <a:gd name="T45" fmla="*/ 24 h 35"/>
                  <a:gd name="T46" fmla="*/ 88 w 127"/>
                  <a:gd name="T47" fmla="*/ 22 h 35"/>
                  <a:gd name="T48" fmla="*/ 103 w 127"/>
                  <a:gd name="T49" fmla="*/ 19 h 35"/>
                  <a:gd name="T50" fmla="*/ 109 w 127"/>
                  <a:gd name="T51" fmla="*/ 14 h 35"/>
                  <a:gd name="T52" fmla="*/ 116 w 127"/>
                  <a:gd name="T53" fmla="*/ 11 h 35"/>
                  <a:gd name="T54" fmla="*/ 116 w 127"/>
                  <a:gd name="T55" fmla="*/ 11 h 35"/>
                  <a:gd name="T56" fmla="*/ 127 w 127"/>
                  <a:gd name="T57" fmla="*/ 0 h 35"/>
                  <a:gd name="T58" fmla="*/ 127 w 127"/>
                  <a:gd name="T59" fmla="*/ 0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7"/>
                  <a:gd name="T91" fmla="*/ 0 h 35"/>
                  <a:gd name="T92" fmla="*/ 127 w 127"/>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7" h="35">
                    <a:moveTo>
                      <a:pt x="127" y="0"/>
                    </a:moveTo>
                    <a:lnTo>
                      <a:pt x="127" y="0"/>
                    </a:lnTo>
                    <a:lnTo>
                      <a:pt x="120" y="3"/>
                    </a:lnTo>
                    <a:lnTo>
                      <a:pt x="114" y="6"/>
                    </a:lnTo>
                    <a:lnTo>
                      <a:pt x="100" y="11"/>
                    </a:lnTo>
                    <a:lnTo>
                      <a:pt x="84" y="11"/>
                    </a:lnTo>
                    <a:lnTo>
                      <a:pt x="68" y="11"/>
                    </a:lnTo>
                    <a:lnTo>
                      <a:pt x="53" y="11"/>
                    </a:lnTo>
                    <a:lnTo>
                      <a:pt x="37" y="13"/>
                    </a:lnTo>
                    <a:lnTo>
                      <a:pt x="31" y="14"/>
                    </a:lnTo>
                    <a:lnTo>
                      <a:pt x="23" y="18"/>
                    </a:lnTo>
                    <a:lnTo>
                      <a:pt x="16" y="21"/>
                    </a:lnTo>
                    <a:lnTo>
                      <a:pt x="12" y="26"/>
                    </a:lnTo>
                    <a:lnTo>
                      <a:pt x="0" y="35"/>
                    </a:lnTo>
                    <a:lnTo>
                      <a:pt x="7" y="32"/>
                    </a:lnTo>
                    <a:lnTo>
                      <a:pt x="13" y="29"/>
                    </a:lnTo>
                    <a:lnTo>
                      <a:pt x="28" y="26"/>
                    </a:lnTo>
                    <a:lnTo>
                      <a:pt x="42" y="24"/>
                    </a:lnTo>
                    <a:lnTo>
                      <a:pt x="56" y="24"/>
                    </a:lnTo>
                    <a:lnTo>
                      <a:pt x="72" y="24"/>
                    </a:lnTo>
                    <a:lnTo>
                      <a:pt x="88" y="22"/>
                    </a:lnTo>
                    <a:lnTo>
                      <a:pt x="103" y="19"/>
                    </a:lnTo>
                    <a:lnTo>
                      <a:pt x="109" y="14"/>
                    </a:lnTo>
                    <a:lnTo>
                      <a:pt x="116" y="11"/>
                    </a:lnTo>
                    <a:lnTo>
                      <a:pt x="127"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5" name="Freeform 13"/>
              <p:cNvSpPr>
                <a:spLocks noChangeArrowheads="1"/>
              </p:cNvSpPr>
              <p:nvPr/>
            </p:nvSpPr>
            <p:spPr bwMode="auto">
              <a:xfrm>
                <a:off x="1242" y="402"/>
                <a:ext cx="126" cy="36"/>
              </a:xfrm>
              <a:custGeom>
                <a:avLst/>
                <a:gdLst>
                  <a:gd name="T0" fmla="*/ 126 w 126"/>
                  <a:gd name="T1" fmla="*/ 0 h 36"/>
                  <a:gd name="T2" fmla="*/ 126 w 126"/>
                  <a:gd name="T3" fmla="*/ 0 h 36"/>
                  <a:gd name="T4" fmla="*/ 120 w 126"/>
                  <a:gd name="T5" fmla="*/ 5 h 36"/>
                  <a:gd name="T6" fmla="*/ 114 w 126"/>
                  <a:gd name="T7" fmla="*/ 8 h 36"/>
                  <a:gd name="T8" fmla="*/ 98 w 126"/>
                  <a:gd name="T9" fmla="*/ 11 h 36"/>
                  <a:gd name="T10" fmla="*/ 83 w 126"/>
                  <a:gd name="T11" fmla="*/ 13 h 36"/>
                  <a:gd name="T12" fmla="*/ 67 w 126"/>
                  <a:gd name="T13" fmla="*/ 13 h 36"/>
                  <a:gd name="T14" fmla="*/ 51 w 126"/>
                  <a:gd name="T15" fmla="*/ 13 h 36"/>
                  <a:gd name="T16" fmla="*/ 37 w 126"/>
                  <a:gd name="T17" fmla="*/ 14 h 36"/>
                  <a:gd name="T18" fmla="*/ 31 w 126"/>
                  <a:gd name="T19" fmla="*/ 16 h 36"/>
                  <a:gd name="T20" fmla="*/ 23 w 126"/>
                  <a:gd name="T21" fmla="*/ 17 h 36"/>
                  <a:gd name="T22" fmla="*/ 16 w 126"/>
                  <a:gd name="T23" fmla="*/ 21 h 36"/>
                  <a:gd name="T24" fmla="*/ 11 w 126"/>
                  <a:gd name="T25" fmla="*/ 25 h 36"/>
                  <a:gd name="T26" fmla="*/ 11 w 126"/>
                  <a:gd name="T27" fmla="*/ 25 h 36"/>
                  <a:gd name="T28" fmla="*/ 0 w 126"/>
                  <a:gd name="T29" fmla="*/ 36 h 36"/>
                  <a:gd name="T30" fmla="*/ 0 w 126"/>
                  <a:gd name="T31" fmla="*/ 36 h 36"/>
                  <a:gd name="T32" fmla="*/ 5 w 126"/>
                  <a:gd name="T33" fmla="*/ 32 h 36"/>
                  <a:gd name="T34" fmla="*/ 11 w 126"/>
                  <a:gd name="T35" fmla="*/ 28 h 36"/>
                  <a:gd name="T36" fmla="*/ 26 w 126"/>
                  <a:gd name="T37" fmla="*/ 25 h 36"/>
                  <a:gd name="T38" fmla="*/ 42 w 126"/>
                  <a:gd name="T39" fmla="*/ 24 h 36"/>
                  <a:gd name="T40" fmla="*/ 56 w 126"/>
                  <a:gd name="T41" fmla="*/ 25 h 36"/>
                  <a:gd name="T42" fmla="*/ 56 w 126"/>
                  <a:gd name="T43" fmla="*/ 25 h 36"/>
                  <a:gd name="T44" fmla="*/ 72 w 126"/>
                  <a:gd name="T45" fmla="*/ 25 h 36"/>
                  <a:gd name="T46" fmla="*/ 86 w 126"/>
                  <a:gd name="T47" fmla="*/ 24 h 36"/>
                  <a:gd name="T48" fmla="*/ 101 w 126"/>
                  <a:gd name="T49" fmla="*/ 19 h 36"/>
                  <a:gd name="T50" fmla="*/ 109 w 126"/>
                  <a:gd name="T51" fmla="*/ 16 h 36"/>
                  <a:gd name="T52" fmla="*/ 115 w 126"/>
                  <a:gd name="T53" fmla="*/ 11 h 36"/>
                  <a:gd name="T54" fmla="*/ 115 w 126"/>
                  <a:gd name="T55" fmla="*/ 11 h 36"/>
                  <a:gd name="T56" fmla="*/ 126 w 126"/>
                  <a:gd name="T57" fmla="*/ 0 h 36"/>
                  <a:gd name="T58" fmla="*/ 126 w 126"/>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6"/>
                  <a:gd name="T91" fmla="*/ 0 h 36"/>
                  <a:gd name="T92" fmla="*/ 126 w 126"/>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6" h="36">
                    <a:moveTo>
                      <a:pt x="126" y="0"/>
                    </a:moveTo>
                    <a:lnTo>
                      <a:pt x="126" y="0"/>
                    </a:lnTo>
                    <a:lnTo>
                      <a:pt x="120" y="5"/>
                    </a:lnTo>
                    <a:lnTo>
                      <a:pt x="114" y="8"/>
                    </a:lnTo>
                    <a:lnTo>
                      <a:pt x="98" y="11"/>
                    </a:lnTo>
                    <a:lnTo>
                      <a:pt x="83" y="13"/>
                    </a:lnTo>
                    <a:lnTo>
                      <a:pt x="67" y="13"/>
                    </a:lnTo>
                    <a:lnTo>
                      <a:pt x="51" y="13"/>
                    </a:lnTo>
                    <a:lnTo>
                      <a:pt x="37" y="14"/>
                    </a:lnTo>
                    <a:lnTo>
                      <a:pt x="31" y="16"/>
                    </a:lnTo>
                    <a:lnTo>
                      <a:pt x="23" y="17"/>
                    </a:lnTo>
                    <a:lnTo>
                      <a:pt x="16" y="21"/>
                    </a:lnTo>
                    <a:lnTo>
                      <a:pt x="11" y="25"/>
                    </a:lnTo>
                    <a:lnTo>
                      <a:pt x="0" y="36"/>
                    </a:lnTo>
                    <a:lnTo>
                      <a:pt x="5" y="32"/>
                    </a:lnTo>
                    <a:lnTo>
                      <a:pt x="11" y="28"/>
                    </a:lnTo>
                    <a:lnTo>
                      <a:pt x="26" y="25"/>
                    </a:lnTo>
                    <a:lnTo>
                      <a:pt x="42" y="24"/>
                    </a:lnTo>
                    <a:lnTo>
                      <a:pt x="56" y="25"/>
                    </a:lnTo>
                    <a:lnTo>
                      <a:pt x="72" y="25"/>
                    </a:lnTo>
                    <a:lnTo>
                      <a:pt x="86" y="24"/>
                    </a:lnTo>
                    <a:lnTo>
                      <a:pt x="101" y="19"/>
                    </a:lnTo>
                    <a:lnTo>
                      <a:pt x="109" y="16"/>
                    </a:lnTo>
                    <a:lnTo>
                      <a:pt x="115" y="11"/>
                    </a:lnTo>
                    <a:lnTo>
                      <a:pt x="126"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6" name="Freeform 14"/>
              <p:cNvSpPr>
                <a:spLocks noChangeArrowheads="1"/>
              </p:cNvSpPr>
              <p:nvPr/>
            </p:nvSpPr>
            <p:spPr bwMode="auto">
              <a:xfrm>
                <a:off x="1708" y="500"/>
                <a:ext cx="128" cy="37"/>
              </a:xfrm>
              <a:custGeom>
                <a:avLst/>
                <a:gdLst>
                  <a:gd name="T0" fmla="*/ 128 w 128"/>
                  <a:gd name="T1" fmla="*/ 0 h 37"/>
                  <a:gd name="T2" fmla="*/ 128 w 128"/>
                  <a:gd name="T3" fmla="*/ 0 h 37"/>
                  <a:gd name="T4" fmla="*/ 120 w 128"/>
                  <a:gd name="T5" fmla="*/ 5 h 37"/>
                  <a:gd name="T6" fmla="*/ 113 w 128"/>
                  <a:gd name="T7" fmla="*/ 8 h 37"/>
                  <a:gd name="T8" fmla="*/ 99 w 128"/>
                  <a:gd name="T9" fmla="*/ 11 h 37"/>
                  <a:gd name="T10" fmla="*/ 83 w 128"/>
                  <a:gd name="T11" fmla="*/ 13 h 37"/>
                  <a:gd name="T12" fmla="*/ 69 w 128"/>
                  <a:gd name="T13" fmla="*/ 13 h 37"/>
                  <a:gd name="T14" fmla="*/ 53 w 128"/>
                  <a:gd name="T15" fmla="*/ 13 h 37"/>
                  <a:gd name="T16" fmla="*/ 38 w 128"/>
                  <a:gd name="T17" fmla="*/ 14 h 37"/>
                  <a:gd name="T18" fmla="*/ 30 w 128"/>
                  <a:gd name="T19" fmla="*/ 16 h 37"/>
                  <a:gd name="T20" fmla="*/ 24 w 128"/>
                  <a:gd name="T21" fmla="*/ 17 h 37"/>
                  <a:gd name="T22" fmla="*/ 17 w 128"/>
                  <a:gd name="T23" fmla="*/ 22 h 37"/>
                  <a:gd name="T24" fmla="*/ 11 w 128"/>
                  <a:gd name="T25" fmla="*/ 27 h 37"/>
                  <a:gd name="T26" fmla="*/ 11 w 128"/>
                  <a:gd name="T27" fmla="*/ 27 h 37"/>
                  <a:gd name="T28" fmla="*/ 0 w 128"/>
                  <a:gd name="T29" fmla="*/ 37 h 37"/>
                  <a:gd name="T30" fmla="*/ 0 w 128"/>
                  <a:gd name="T31" fmla="*/ 37 h 37"/>
                  <a:gd name="T32" fmla="*/ 6 w 128"/>
                  <a:gd name="T33" fmla="*/ 33 h 37"/>
                  <a:gd name="T34" fmla="*/ 13 w 128"/>
                  <a:gd name="T35" fmla="*/ 30 h 37"/>
                  <a:gd name="T36" fmla="*/ 27 w 128"/>
                  <a:gd name="T37" fmla="*/ 25 h 37"/>
                  <a:gd name="T38" fmla="*/ 41 w 128"/>
                  <a:gd name="T39" fmla="*/ 25 h 37"/>
                  <a:gd name="T40" fmla="*/ 56 w 128"/>
                  <a:gd name="T41" fmla="*/ 25 h 37"/>
                  <a:gd name="T42" fmla="*/ 56 w 128"/>
                  <a:gd name="T43" fmla="*/ 25 h 37"/>
                  <a:gd name="T44" fmla="*/ 72 w 128"/>
                  <a:gd name="T45" fmla="*/ 25 h 37"/>
                  <a:gd name="T46" fmla="*/ 88 w 128"/>
                  <a:gd name="T47" fmla="*/ 24 h 37"/>
                  <a:gd name="T48" fmla="*/ 102 w 128"/>
                  <a:gd name="T49" fmla="*/ 19 h 37"/>
                  <a:gd name="T50" fmla="*/ 108 w 128"/>
                  <a:gd name="T51" fmla="*/ 16 h 37"/>
                  <a:gd name="T52" fmla="*/ 115 w 128"/>
                  <a:gd name="T53" fmla="*/ 11 h 37"/>
                  <a:gd name="T54" fmla="*/ 115 w 128"/>
                  <a:gd name="T55" fmla="*/ 11 h 37"/>
                  <a:gd name="T56" fmla="*/ 128 w 128"/>
                  <a:gd name="T57" fmla="*/ 0 h 37"/>
                  <a:gd name="T58" fmla="*/ 128 w 128"/>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
                  <a:gd name="T91" fmla="*/ 0 h 37"/>
                  <a:gd name="T92" fmla="*/ 128 w 128"/>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 h="37">
                    <a:moveTo>
                      <a:pt x="128" y="0"/>
                    </a:moveTo>
                    <a:lnTo>
                      <a:pt x="128" y="0"/>
                    </a:lnTo>
                    <a:lnTo>
                      <a:pt x="120" y="5"/>
                    </a:lnTo>
                    <a:lnTo>
                      <a:pt x="113" y="8"/>
                    </a:lnTo>
                    <a:lnTo>
                      <a:pt x="99" y="11"/>
                    </a:lnTo>
                    <a:lnTo>
                      <a:pt x="83" y="13"/>
                    </a:lnTo>
                    <a:lnTo>
                      <a:pt x="69" y="13"/>
                    </a:lnTo>
                    <a:lnTo>
                      <a:pt x="53" y="13"/>
                    </a:lnTo>
                    <a:lnTo>
                      <a:pt x="38" y="14"/>
                    </a:lnTo>
                    <a:lnTo>
                      <a:pt x="30" y="16"/>
                    </a:lnTo>
                    <a:lnTo>
                      <a:pt x="24" y="17"/>
                    </a:lnTo>
                    <a:lnTo>
                      <a:pt x="17" y="22"/>
                    </a:lnTo>
                    <a:lnTo>
                      <a:pt x="11" y="27"/>
                    </a:lnTo>
                    <a:lnTo>
                      <a:pt x="0" y="37"/>
                    </a:lnTo>
                    <a:lnTo>
                      <a:pt x="6" y="33"/>
                    </a:lnTo>
                    <a:lnTo>
                      <a:pt x="13" y="30"/>
                    </a:lnTo>
                    <a:lnTo>
                      <a:pt x="27" y="25"/>
                    </a:lnTo>
                    <a:lnTo>
                      <a:pt x="41" y="25"/>
                    </a:lnTo>
                    <a:lnTo>
                      <a:pt x="56" y="25"/>
                    </a:lnTo>
                    <a:lnTo>
                      <a:pt x="72" y="25"/>
                    </a:lnTo>
                    <a:lnTo>
                      <a:pt x="88" y="24"/>
                    </a:lnTo>
                    <a:lnTo>
                      <a:pt x="102" y="19"/>
                    </a:lnTo>
                    <a:lnTo>
                      <a:pt x="108" y="16"/>
                    </a:lnTo>
                    <a:lnTo>
                      <a:pt x="115" y="11"/>
                    </a:lnTo>
                    <a:lnTo>
                      <a:pt x="128"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7" name="Freeform 15"/>
              <p:cNvSpPr>
                <a:spLocks noChangeArrowheads="1"/>
              </p:cNvSpPr>
              <p:nvPr/>
            </p:nvSpPr>
            <p:spPr bwMode="auto">
              <a:xfrm>
                <a:off x="1260" y="529"/>
                <a:ext cx="262" cy="86"/>
              </a:xfrm>
              <a:custGeom>
                <a:avLst/>
                <a:gdLst>
                  <a:gd name="T0" fmla="*/ 261 w 263"/>
                  <a:gd name="T1" fmla="*/ 0 h 86"/>
                  <a:gd name="T2" fmla="*/ 261 w 263"/>
                  <a:gd name="T3" fmla="*/ 0 h 86"/>
                  <a:gd name="T4" fmla="*/ 247 w 263"/>
                  <a:gd name="T5" fmla="*/ 8 h 86"/>
                  <a:gd name="T6" fmla="*/ 233 w 263"/>
                  <a:gd name="T7" fmla="*/ 16 h 86"/>
                  <a:gd name="T8" fmla="*/ 218 w 263"/>
                  <a:gd name="T9" fmla="*/ 22 h 86"/>
                  <a:gd name="T10" fmla="*/ 202 w 263"/>
                  <a:gd name="T11" fmla="*/ 28 h 86"/>
                  <a:gd name="T12" fmla="*/ 188 w 263"/>
                  <a:gd name="T13" fmla="*/ 31 h 86"/>
                  <a:gd name="T14" fmla="*/ 170 w 263"/>
                  <a:gd name="T15" fmla="*/ 35 h 86"/>
                  <a:gd name="T16" fmla="*/ 154 w 263"/>
                  <a:gd name="T17" fmla="*/ 36 h 86"/>
                  <a:gd name="T18" fmla="*/ 138 w 263"/>
                  <a:gd name="T19" fmla="*/ 36 h 86"/>
                  <a:gd name="T20" fmla="*/ 138 w 263"/>
                  <a:gd name="T21" fmla="*/ 36 h 86"/>
                  <a:gd name="T22" fmla="*/ 123 w 263"/>
                  <a:gd name="T23" fmla="*/ 35 h 86"/>
                  <a:gd name="T24" fmla="*/ 105 w 263"/>
                  <a:gd name="T25" fmla="*/ 36 h 86"/>
                  <a:gd name="T26" fmla="*/ 89 w 263"/>
                  <a:gd name="T27" fmla="*/ 39 h 86"/>
                  <a:gd name="T28" fmla="*/ 72 w 263"/>
                  <a:gd name="T29" fmla="*/ 43 h 86"/>
                  <a:gd name="T30" fmla="*/ 56 w 263"/>
                  <a:gd name="T31" fmla="*/ 49 h 86"/>
                  <a:gd name="T32" fmla="*/ 41 w 263"/>
                  <a:gd name="T33" fmla="*/ 57 h 86"/>
                  <a:gd name="T34" fmla="*/ 27 w 263"/>
                  <a:gd name="T35" fmla="*/ 65 h 86"/>
                  <a:gd name="T36" fmla="*/ 13 w 263"/>
                  <a:gd name="T37" fmla="*/ 75 h 86"/>
                  <a:gd name="T38" fmla="*/ 13 w 263"/>
                  <a:gd name="T39" fmla="*/ 75 h 86"/>
                  <a:gd name="T40" fmla="*/ 0 w 263"/>
                  <a:gd name="T41" fmla="*/ 86 h 86"/>
                  <a:gd name="T42" fmla="*/ 0 w 263"/>
                  <a:gd name="T43" fmla="*/ 86 h 86"/>
                  <a:gd name="T44" fmla="*/ 14 w 263"/>
                  <a:gd name="T45" fmla="*/ 76 h 86"/>
                  <a:gd name="T46" fmla="*/ 29 w 263"/>
                  <a:gd name="T47" fmla="*/ 68 h 86"/>
                  <a:gd name="T48" fmla="*/ 43 w 263"/>
                  <a:gd name="T49" fmla="*/ 60 h 86"/>
                  <a:gd name="T50" fmla="*/ 59 w 263"/>
                  <a:gd name="T51" fmla="*/ 55 h 86"/>
                  <a:gd name="T52" fmla="*/ 75 w 263"/>
                  <a:gd name="T53" fmla="*/ 51 h 86"/>
                  <a:gd name="T54" fmla="*/ 91 w 263"/>
                  <a:gd name="T55" fmla="*/ 47 h 86"/>
                  <a:gd name="T56" fmla="*/ 107 w 263"/>
                  <a:gd name="T57" fmla="*/ 46 h 86"/>
                  <a:gd name="T58" fmla="*/ 124 w 263"/>
                  <a:gd name="T59" fmla="*/ 46 h 86"/>
                  <a:gd name="T60" fmla="*/ 124 w 263"/>
                  <a:gd name="T61" fmla="*/ 46 h 86"/>
                  <a:gd name="T62" fmla="*/ 138 w 263"/>
                  <a:gd name="T63" fmla="*/ 46 h 86"/>
                  <a:gd name="T64" fmla="*/ 156 w 263"/>
                  <a:gd name="T65" fmla="*/ 46 h 86"/>
                  <a:gd name="T66" fmla="*/ 172 w 263"/>
                  <a:gd name="T67" fmla="*/ 43 h 86"/>
                  <a:gd name="T68" fmla="*/ 190 w 263"/>
                  <a:gd name="T69" fmla="*/ 39 h 86"/>
                  <a:gd name="T70" fmla="*/ 204 w 263"/>
                  <a:gd name="T71" fmla="*/ 35 h 86"/>
                  <a:gd name="T72" fmla="*/ 220 w 263"/>
                  <a:gd name="T73" fmla="*/ 28 h 86"/>
                  <a:gd name="T74" fmla="*/ 234 w 263"/>
                  <a:gd name="T75" fmla="*/ 20 h 86"/>
                  <a:gd name="T76" fmla="*/ 250 w 263"/>
                  <a:gd name="T77" fmla="*/ 11 h 86"/>
                  <a:gd name="T78" fmla="*/ 250 w 263"/>
                  <a:gd name="T79" fmla="*/ 11 h 86"/>
                  <a:gd name="T80" fmla="*/ 255 w 263"/>
                  <a:gd name="T81" fmla="*/ 4 h 86"/>
                  <a:gd name="T82" fmla="*/ 261 w 263"/>
                  <a:gd name="T83" fmla="*/ 0 h 86"/>
                  <a:gd name="T84" fmla="*/ 261 w 263"/>
                  <a:gd name="T85" fmla="*/ 0 h 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3"/>
                  <a:gd name="T130" fmla="*/ 0 h 86"/>
                  <a:gd name="T131" fmla="*/ 263 w 263"/>
                  <a:gd name="T132" fmla="*/ 86 h 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3" h="86">
                    <a:moveTo>
                      <a:pt x="263" y="0"/>
                    </a:moveTo>
                    <a:lnTo>
                      <a:pt x="263" y="0"/>
                    </a:lnTo>
                    <a:lnTo>
                      <a:pt x="249" y="8"/>
                    </a:lnTo>
                    <a:lnTo>
                      <a:pt x="235" y="16"/>
                    </a:lnTo>
                    <a:lnTo>
                      <a:pt x="220" y="22"/>
                    </a:lnTo>
                    <a:lnTo>
                      <a:pt x="204" y="28"/>
                    </a:lnTo>
                    <a:lnTo>
                      <a:pt x="190" y="31"/>
                    </a:lnTo>
                    <a:lnTo>
                      <a:pt x="172" y="35"/>
                    </a:lnTo>
                    <a:lnTo>
                      <a:pt x="156" y="36"/>
                    </a:lnTo>
                    <a:lnTo>
                      <a:pt x="140" y="36"/>
                    </a:lnTo>
                    <a:lnTo>
                      <a:pt x="123" y="35"/>
                    </a:lnTo>
                    <a:lnTo>
                      <a:pt x="105" y="36"/>
                    </a:lnTo>
                    <a:lnTo>
                      <a:pt x="89" y="39"/>
                    </a:lnTo>
                    <a:lnTo>
                      <a:pt x="72" y="43"/>
                    </a:lnTo>
                    <a:lnTo>
                      <a:pt x="56" y="49"/>
                    </a:lnTo>
                    <a:lnTo>
                      <a:pt x="41" y="57"/>
                    </a:lnTo>
                    <a:lnTo>
                      <a:pt x="27" y="65"/>
                    </a:lnTo>
                    <a:lnTo>
                      <a:pt x="13" y="75"/>
                    </a:lnTo>
                    <a:lnTo>
                      <a:pt x="0" y="86"/>
                    </a:lnTo>
                    <a:lnTo>
                      <a:pt x="14" y="76"/>
                    </a:lnTo>
                    <a:lnTo>
                      <a:pt x="29" y="68"/>
                    </a:lnTo>
                    <a:lnTo>
                      <a:pt x="43" y="60"/>
                    </a:lnTo>
                    <a:lnTo>
                      <a:pt x="59" y="55"/>
                    </a:lnTo>
                    <a:lnTo>
                      <a:pt x="75" y="51"/>
                    </a:lnTo>
                    <a:lnTo>
                      <a:pt x="91" y="47"/>
                    </a:lnTo>
                    <a:lnTo>
                      <a:pt x="107" y="46"/>
                    </a:lnTo>
                    <a:lnTo>
                      <a:pt x="124" y="46"/>
                    </a:lnTo>
                    <a:lnTo>
                      <a:pt x="140" y="46"/>
                    </a:lnTo>
                    <a:lnTo>
                      <a:pt x="158" y="46"/>
                    </a:lnTo>
                    <a:lnTo>
                      <a:pt x="174" y="43"/>
                    </a:lnTo>
                    <a:lnTo>
                      <a:pt x="192" y="39"/>
                    </a:lnTo>
                    <a:lnTo>
                      <a:pt x="206" y="35"/>
                    </a:lnTo>
                    <a:lnTo>
                      <a:pt x="222" y="28"/>
                    </a:lnTo>
                    <a:lnTo>
                      <a:pt x="236" y="20"/>
                    </a:lnTo>
                    <a:lnTo>
                      <a:pt x="252" y="11"/>
                    </a:lnTo>
                    <a:lnTo>
                      <a:pt x="257" y="4"/>
                    </a:lnTo>
                    <a:lnTo>
                      <a:pt x="263"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8" name="Freeform 16"/>
              <p:cNvSpPr>
                <a:spLocks noChangeArrowheads="1"/>
              </p:cNvSpPr>
              <p:nvPr/>
            </p:nvSpPr>
            <p:spPr bwMode="auto">
              <a:xfrm>
                <a:off x="1735" y="410"/>
                <a:ext cx="94" cy="31"/>
              </a:xfrm>
              <a:custGeom>
                <a:avLst/>
                <a:gdLst>
                  <a:gd name="T0" fmla="*/ 94 w 94"/>
                  <a:gd name="T1" fmla="*/ 0 h 31"/>
                  <a:gd name="T2" fmla="*/ 94 w 94"/>
                  <a:gd name="T3" fmla="*/ 0 h 31"/>
                  <a:gd name="T4" fmla="*/ 86 w 94"/>
                  <a:gd name="T5" fmla="*/ 5 h 31"/>
                  <a:gd name="T6" fmla="*/ 78 w 94"/>
                  <a:gd name="T7" fmla="*/ 8 h 31"/>
                  <a:gd name="T8" fmla="*/ 70 w 94"/>
                  <a:gd name="T9" fmla="*/ 10 h 31"/>
                  <a:gd name="T10" fmla="*/ 62 w 94"/>
                  <a:gd name="T11" fmla="*/ 10 h 31"/>
                  <a:gd name="T12" fmla="*/ 46 w 94"/>
                  <a:gd name="T13" fmla="*/ 10 h 31"/>
                  <a:gd name="T14" fmla="*/ 30 w 94"/>
                  <a:gd name="T15" fmla="*/ 10 h 31"/>
                  <a:gd name="T16" fmla="*/ 30 w 94"/>
                  <a:gd name="T17" fmla="*/ 10 h 31"/>
                  <a:gd name="T18" fmla="*/ 21 w 94"/>
                  <a:gd name="T19" fmla="*/ 13 h 31"/>
                  <a:gd name="T20" fmla="*/ 13 w 94"/>
                  <a:gd name="T21" fmla="*/ 18 h 31"/>
                  <a:gd name="T22" fmla="*/ 6 w 94"/>
                  <a:gd name="T23" fmla="*/ 24 h 31"/>
                  <a:gd name="T24" fmla="*/ 0 w 94"/>
                  <a:gd name="T25" fmla="*/ 31 h 31"/>
                  <a:gd name="T26" fmla="*/ 0 w 94"/>
                  <a:gd name="T27" fmla="*/ 31 h 31"/>
                  <a:gd name="T28" fmla="*/ 11 w 94"/>
                  <a:gd name="T29" fmla="*/ 19 h 31"/>
                  <a:gd name="T30" fmla="*/ 11 w 94"/>
                  <a:gd name="T31" fmla="*/ 19 h 31"/>
                  <a:gd name="T32" fmla="*/ 2 w 94"/>
                  <a:gd name="T33" fmla="*/ 27 h 31"/>
                  <a:gd name="T34" fmla="*/ 5 w 94"/>
                  <a:gd name="T35" fmla="*/ 26 h 31"/>
                  <a:gd name="T36" fmla="*/ 5 w 94"/>
                  <a:gd name="T37" fmla="*/ 26 h 31"/>
                  <a:gd name="T38" fmla="*/ 13 w 94"/>
                  <a:gd name="T39" fmla="*/ 23 h 31"/>
                  <a:gd name="T40" fmla="*/ 19 w 94"/>
                  <a:gd name="T41" fmla="*/ 21 h 31"/>
                  <a:gd name="T42" fmla="*/ 19 w 94"/>
                  <a:gd name="T43" fmla="*/ 21 h 31"/>
                  <a:gd name="T44" fmla="*/ 30 w 94"/>
                  <a:gd name="T45" fmla="*/ 21 h 31"/>
                  <a:gd name="T46" fmla="*/ 42 w 94"/>
                  <a:gd name="T47" fmla="*/ 21 h 31"/>
                  <a:gd name="T48" fmla="*/ 42 w 94"/>
                  <a:gd name="T49" fmla="*/ 21 h 31"/>
                  <a:gd name="T50" fmla="*/ 53 w 94"/>
                  <a:gd name="T51" fmla="*/ 23 h 31"/>
                  <a:gd name="T52" fmla="*/ 62 w 94"/>
                  <a:gd name="T53" fmla="*/ 21 h 31"/>
                  <a:gd name="T54" fmla="*/ 73 w 94"/>
                  <a:gd name="T55" fmla="*/ 16 h 31"/>
                  <a:gd name="T56" fmla="*/ 81 w 94"/>
                  <a:gd name="T57" fmla="*/ 12 h 31"/>
                  <a:gd name="T58" fmla="*/ 81 w 94"/>
                  <a:gd name="T59" fmla="*/ 12 h 31"/>
                  <a:gd name="T60" fmla="*/ 88 w 94"/>
                  <a:gd name="T61" fmla="*/ 7 h 31"/>
                  <a:gd name="T62" fmla="*/ 94 w 94"/>
                  <a:gd name="T63" fmla="*/ 0 h 31"/>
                  <a:gd name="T64" fmla="*/ 94 w 94"/>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31"/>
                  <a:gd name="T101" fmla="*/ 94 w 94"/>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31">
                    <a:moveTo>
                      <a:pt x="94" y="0"/>
                    </a:moveTo>
                    <a:lnTo>
                      <a:pt x="94" y="0"/>
                    </a:lnTo>
                    <a:lnTo>
                      <a:pt x="86" y="5"/>
                    </a:lnTo>
                    <a:lnTo>
                      <a:pt x="78" y="8"/>
                    </a:lnTo>
                    <a:lnTo>
                      <a:pt x="70" y="10"/>
                    </a:lnTo>
                    <a:lnTo>
                      <a:pt x="62" y="10"/>
                    </a:lnTo>
                    <a:lnTo>
                      <a:pt x="46" y="10"/>
                    </a:lnTo>
                    <a:lnTo>
                      <a:pt x="30" y="10"/>
                    </a:lnTo>
                    <a:lnTo>
                      <a:pt x="21" y="13"/>
                    </a:lnTo>
                    <a:lnTo>
                      <a:pt x="13" y="18"/>
                    </a:lnTo>
                    <a:lnTo>
                      <a:pt x="6" y="24"/>
                    </a:lnTo>
                    <a:lnTo>
                      <a:pt x="0" y="31"/>
                    </a:lnTo>
                    <a:lnTo>
                      <a:pt x="11" y="19"/>
                    </a:lnTo>
                    <a:lnTo>
                      <a:pt x="2" y="27"/>
                    </a:lnTo>
                    <a:lnTo>
                      <a:pt x="5" y="26"/>
                    </a:lnTo>
                    <a:lnTo>
                      <a:pt x="13" y="23"/>
                    </a:lnTo>
                    <a:lnTo>
                      <a:pt x="19" y="21"/>
                    </a:lnTo>
                    <a:lnTo>
                      <a:pt x="30" y="21"/>
                    </a:lnTo>
                    <a:lnTo>
                      <a:pt x="42" y="21"/>
                    </a:lnTo>
                    <a:lnTo>
                      <a:pt x="53" y="23"/>
                    </a:lnTo>
                    <a:lnTo>
                      <a:pt x="62" y="21"/>
                    </a:lnTo>
                    <a:lnTo>
                      <a:pt x="73" y="16"/>
                    </a:lnTo>
                    <a:lnTo>
                      <a:pt x="81" y="12"/>
                    </a:lnTo>
                    <a:lnTo>
                      <a:pt x="88" y="7"/>
                    </a:lnTo>
                    <a:lnTo>
                      <a:pt x="94"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9" name="Freeform 17"/>
              <p:cNvSpPr>
                <a:spLocks noChangeArrowheads="1"/>
              </p:cNvSpPr>
              <p:nvPr/>
            </p:nvSpPr>
            <p:spPr bwMode="auto">
              <a:xfrm>
                <a:off x="1295" y="481"/>
                <a:ext cx="94" cy="27"/>
              </a:xfrm>
              <a:custGeom>
                <a:avLst/>
                <a:gdLst>
                  <a:gd name="T0" fmla="*/ 94 w 94"/>
                  <a:gd name="T1" fmla="*/ 0 h 27"/>
                  <a:gd name="T2" fmla="*/ 94 w 94"/>
                  <a:gd name="T3" fmla="*/ 0 h 27"/>
                  <a:gd name="T4" fmla="*/ 85 w 94"/>
                  <a:gd name="T5" fmla="*/ 4 h 27"/>
                  <a:gd name="T6" fmla="*/ 73 w 94"/>
                  <a:gd name="T7" fmla="*/ 8 h 27"/>
                  <a:gd name="T8" fmla="*/ 64 w 94"/>
                  <a:gd name="T9" fmla="*/ 9 h 27"/>
                  <a:gd name="T10" fmla="*/ 53 w 94"/>
                  <a:gd name="T11" fmla="*/ 9 h 27"/>
                  <a:gd name="T12" fmla="*/ 53 w 94"/>
                  <a:gd name="T13" fmla="*/ 9 h 27"/>
                  <a:gd name="T14" fmla="*/ 41 w 94"/>
                  <a:gd name="T15" fmla="*/ 8 h 27"/>
                  <a:gd name="T16" fmla="*/ 30 w 94"/>
                  <a:gd name="T17" fmla="*/ 8 h 27"/>
                  <a:gd name="T18" fmla="*/ 21 w 94"/>
                  <a:gd name="T19" fmla="*/ 11 h 27"/>
                  <a:gd name="T20" fmla="*/ 11 w 94"/>
                  <a:gd name="T21" fmla="*/ 16 h 27"/>
                  <a:gd name="T22" fmla="*/ 11 w 94"/>
                  <a:gd name="T23" fmla="*/ 16 h 27"/>
                  <a:gd name="T24" fmla="*/ 5 w 94"/>
                  <a:gd name="T25" fmla="*/ 20 h 27"/>
                  <a:gd name="T26" fmla="*/ 0 w 94"/>
                  <a:gd name="T27" fmla="*/ 27 h 27"/>
                  <a:gd name="T28" fmla="*/ 0 w 94"/>
                  <a:gd name="T29" fmla="*/ 27 h 27"/>
                  <a:gd name="T30" fmla="*/ 8 w 94"/>
                  <a:gd name="T31" fmla="*/ 22 h 27"/>
                  <a:gd name="T32" fmla="*/ 18 w 94"/>
                  <a:gd name="T33" fmla="*/ 20 h 27"/>
                  <a:gd name="T34" fmla="*/ 27 w 94"/>
                  <a:gd name="T35" fmla="*/ 19 h 27"/>
                  <a:gd name="T36" fmla="*/ 37 w 94"/>
                  <a:gd name="T37" fmla="*/ 19 h 27"/>
                  <a:gd name="T38" fmla="*/ 37 w 94"/>
                  <a:gd name="T39" fmla="*/ 19 h 27"/>
                  <a:gd name="T40" fmla="*/ 49 w 94"/>
                  <a:gd name="T41" fmla="*/ 20 h 27"/>
                  <a:gd name="T42" fmla="*/ 61 w 94"/>
                  <a:gd name="T43" fmla="*/ 19 h 27"/>
                  <a:gd name="T44" fmla="*/ 72 w 94"/>
                  <a:gd name="T45" fmla="*/ 16 h 27"/>
                  <a:gd name="T46" fmla="*/ 83 w 94"/>
                  <a:gd name="T47" fmla="*/ 11 h 27"/>
                  <a:gd name="T48" fmla="*/ 83 w 94"/>
                  <a:gd name="T49" fmla="*/ 11 h 27"/>
                  <a:gd name="T50" fmla="*/ 88 w 94"/>
                  <a:gd name="T51" fmla="*/ 4 h 27"/>
                  <a:gd name="T52" fmla="*/ 94 w 94"/>
                  <a:gd name="T53" fmla="*/ 0 h 27"/>
                  <a:gd name="T54" fmla="*/ 94 w 94"/>
                  <a:gd name="T55" fmla="*/ 0 h 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
                  <a:gd name="T85" fmla="*/ 0 h 27"/>
                  <a:gd name="T86" fmla="*/ 94 w 94"/>
                  <a:gd name="T87" fmla="*/ 27 h 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 h="27">
                    <a:moveTo>
                      <a:pt x="94" y="0"/>
                    </a:moveTo>
                    <a:lnTo>
                      <a:pt x="94" y="0"/>
                    </a:lnTo>
                    <a:lnTo>
                      <a:pt x="85" y="4"/>
                    </a:lnTo>
                    <a:lnTo>
                      <a:pt x="73" y="8"/>
                    </a:lnTo>
                    <a:lnTo>
                      <a:pt x="64" y="9"/>
                    </a:lnTo>
                    <a:lnTo>
                      <a:pt x="53" y="9"/>
                    </a:lnTo>
                    <a:lnTo>
                      <a:pt x="41" y="8"/>
                    </a:lnTo>
                    <a:lnTo>
                      <a:pt x="30" y="8"/>
                    </a:lnTo>
                    <a:lnTo>
                      <a:pt x="21" y="11"/>
                    </a:lnTo>
                    <a:lnTo>
                      <a:pt x="11" y="16"/>
                    </a:lnTo>
                    <a:lnTo>
                      <a:pt x="5" y="20"/>
                    </a:lnTo>
                    <a:lnTo>
                      <a:pt x="0" y="27"/>
                    </a:lnTo>
                    <a:lnTo>
                      <a:pt x="8" y="22"/>
                    </a:lnTo>
                    <a:lnTo>
                      <a:pt x="18" y="20"/>
                    </a:lnTo>
                    <a:lnTo>
                      <a:pt x="27" y="19"/>
                    </a:lnTo>
                    <a:lnTo>
                      <a:pt x="37" y="19"/>
                    </a:lnTo>
                    <a:lnTo>
                      <a:pt x="49" y="20"/>
                    </a:lnTo>
                    <a:lnTo>
                      <a:pt x="61" y="19"/>
                    </a:lnTo>
                    <a:lnTo>
                      <a:pt x="72" y="16"/>
                    </a:lnTo>
                    <a:lnTo>
                      <a:pt x="83" y="11"/>
                    </a:lnTo>
                    <a:lnTo>
                      <a:pt x="88" y="4"/>
                    </a:lnTo>
                    <a:lnTo>
                      <a:pt x="94"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30" name="Freeform 18"/>
              <p:cNvSpPr>
                <a:spLocks noChangeArrowheads="1"/>
              </p:cNvSpPr>
              <p:nvPr/>
            </p:nvSpPr>
            <p:spPr bwMode="auto">
              <a:xfrm>
                <a:off x="1287" y="319"/>
                <a:ext cx="155" cy="46"/>
              </a:xfrm>
              <a:custGeom>
                <a:avLst/>
                <a:gdLst>
                  <a:gd name="T0" fmla="*/ 155 w 155"/>
                  <a:gd name="T1" fmla="*/ 0 h 46"/>
                  <a:gd name="T2" fmla="*/ 155 w 155"/>
                  <a:gd name="T3" fmla="*/ 0 h 46"/>
                  <a:gd name="T4" fmla="*/ 142 w 155"/>
                  <a:gd name="T5" fmla="*/ 8 h 46"/>
                  <a:gd name="T6" fmla="*/ 128 w 155"/>
                  <a:gd name="T7" fmla="*/ 12 h 46"/>
                  <a:gd name="T8" fmla="*/ 112 w 155"/>
                  <a:gd name="T9" fmla="*/ 16 h 46"/>
                  <a:gd name="T10" fmla="*/ 97 w 155"/>
                  <a:gd name="T11" fmla="*/ 16 h 46"/>
                  <a:gd name="T12" fmla="*/ 69 w 155"/>
                  <a:gd name="T13" fmla="*/ 16 h 46"/>
                  <a:gd name="T14" fmla="*/ 53 w 155"/>
                  <a:gd name="T15" fmla="*/ 17 h 46"/>
                  <a:gd name="T16" fmla="*/ 38 w 155"/>
                  <a:gd name="T17" fmla="*/ 20 h 46"/>
                  <a:gd name="T18" fmla="*/ 38 w 155"/>
                  <a:gd name="T19" fmla="*/ 20 h 46"/>
                  <a:gd name="T20" fmla="*/ 27 w 155"/>
                  <a:gd name="T21" fmla="*/ 24 h 46"/>
                  <a:gd name="T22" fmla="*/ 18 w 155"/>
                  <a:gd name="T23" fmla="*/ 30 h 46"/>
                  <a:gd name="T24" fmla="*/ 8 w 155"/>
                  <a:gd name="T25" fmla="*/ 38 h 46"/>
                  <a:gd name="T26" fmla="*/ 0 w 155"/>
                  <a:gd name="T27" fmla="*/ 46 h 46"/>
                  <a:gd name="T28" fmla="*/ 0 w 155"/>
                  <a:gd name="T29" fmla="*/ 46 h 46"/>
                  <a:gd name="T30" fmla="*/ 13 w 155"/>
                  <a:gd name="T31" fmla="*/ 36 h 46"/>
                  <a:gd name="T32" fmla="*/ 13 w 155"/>
                  <a:gd name="T33" fmla="*/ 36 h 46"/>
                  <a:gd name="T34" fmla="*/ 18 w 155"/>
                  <a:gd name="T35" fmla="*/ 32 h 46"/>
                  <a:gd name="T36" fmla="*/ 24 w 155"/>
                  <a:gd name="T37" fmla="*/ 30 h 46"/>
                  <a:gd name="T38" fmla="*/ 32 w 155"/>
                  <a:gd name="T39" fmla="*/ 28 h 46"/>
                  <a:gd name="T40" fmla="*/ 41 w 155"/>
                  <a:gd name="T41" fmla="*/ 27 h 46"/>
                  <a:gd name="T42" fmla="*/ 61 w 155"/>
                  <a:gd name="T43" fmla="*/ 27 h 46"/>
                  <a:gd name="T44" fmla="*/ 77 w 155"/>
                  <a:gd name="T45" fmla="*/ 28 h 46"/>
                  <a:gd name="T46" fmla="*/ 77 w 155"/>
                  <a:gd name="T47" fmla="*/ 28 h 46"/>
                  <a:gd name="T48" fmla="*/ 94 w 155"/>
                  <a:gd name="T49" fmla="*/ 28 h 46"/>
                  <a:gd name="T50" fmla="*/ 112 w 155"/>
                  <a:gd name="T51" fmla="*/ 25 h 46"/>
                  <a:gd name="T52" fmla="*/ 129 w 155"/>
                  <a:gd name="T53" fmla="*/ 19 h 46"/>
                  <a:gd name="T54" fmla="*/ 144 w 155"/>
                  <a:gd name="T55" fmla="*/ 11 h 46"/>
                  <a:gd name="T56" fmla="*/ 144 w 155"/>
                  <a:gd name="T57" fmla="*/ 11 h 46"/>
                  <a:gd name="T58" fmla="*/ 150 w 155"/>
                  <a:gd name="T59" fmla="*/ 4 h 46"/>
                  <a:gd name="T60" fmla="*/ 155 w 155"/>
                  <a:gd name="T61" fmla="*/ 0 h 46"/>
                  <a:gd name="T62" fmla="*/ 155 w 155"/>
                  <a:gd name="T63" fmla="*/ 0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46"/>
                  <a:gd name="T98" fmla="*/ 155 w 155"/>
                  <a:gd name="T99" fmla="*/ 46 h 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46">
                    <a:moveTo>
                      <a:pt x="155" y="0"/>
                    </a:moveTo>
                    <a:lnTo>
                      <a:pt x="155" y="0"/>
                    </a:lnTo>
                    <a:lnTo>
                      <a:pt x="142" y="8"/>
                    </a:lnTo>
                    <a:lnTo>
                      <a:pt x="128" y="12"/>
                    </a:lnTo>
                    <a:lnTo>
                      <a:pt x="112" y="16"/>
                    </a:lnTo>
                    <a:lnTo>
                      <a:pt x="97" y="16"/>
                    </a:lnTo>
                    <a:lnTo>
                      <a:pt x="69" y="16"/>
                    </a:lnTo>
                    <a:lnTo>
                      <a:pt x="53" y="17"/>
                    </a:lnTo>
                    <a:lnTo>
                      <a:pt x="38" y="20"/>
                    </a:lnTo>
                    <a:lnTo>
                      <a:pt x="27" y="24"/>
                    </a:lnTo>
                    <a:lnTo>
                      <a:pt x="18" y="30"/>
                    </a:lnTo>
                    <a:lnTo>
                      <a:pt x="8" y="38"/>
                    </a:lnTo>
                    <a:lnTo>
                      <a:pt x="0" y="46"/>
                    </a:lnTo>
                    <a:lnTo>
                      <a:pt x="13" y="36"/>
                    </a:lnTo>
                    <a:lnTo>
                      <a:pt x="18" y="32"/>
                    </a:lnTo>
                    <a:lnTo>
                      <a:pt x="24" y="30"/>
                    </a:lnTo>
                    <a:lnTo>
                      <a:pt x="32" y="28"/>
                    </a:lnTo>
                    <a:lnTo>
                      <a:pt x="41" y="27"/>
                    </a:lnTo>
                    <a:lnTo>
                      <a:pt x="61" y="27"/>
                    </a:lnTo>
                    <a:lnTo>
                      <a:pt x="77" y="28"/>
                    </a:lnTo>
                    <a:lnTo>
                      <a:pt x="94" y="28"/>
                    </a:lnTo>
                    <a:lnTo>
                      <a:pt x="112" y="25"/>
                    </a:lnTo>
                    <a:lnTo>
                      <a:pt x="129" y="19"/>
                    </a:lnTo>
                    <a:lnTo>
                      <a:pt x="144" y="11"/>
                    </a:lnTo>
                    <a:lnTo>
                      <a:pt x="150" y="4"/>
                    </a:lnTo>
                    <a:lnTo>
                      <a:pt x="155"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31" name="Freeform 19"/>
              <p:cNvSpPr>
                <a:spLocks noChangeArrowheads="1"/>
              </p:cNvSpPr>
              <p:nvPr/>
            </p:nvSpPr>
            <p:spPr bwMode="auto">
              <a:xfrm>
                <a:off x="1601" y="229"/>
                <a:ext cx="206" cy="66"/>
              </a:xfrm>
              <a:custGeom>
                <a:avLst/>
                <a:gdLst>
                  <a:gd name="T0" fmla="*/ 205 w 207"/>
                  <a:gd name="T1" fmla="*/ 0 h 66"/>
                  <a:gd name="T2" fmla="*/ 205 w 207"/>
                  <a:gd name="T3" fmla="*/ 0 h 66"/>
                  <a:gd name="T4" fmla="*/ 197 w 207"/>
                  <a:gd name="T5" fmla="*/ 7 h 66"/>
                  <a:gd name="T6" fmla="*/ 190 w 207"/>
                  <a:gd name="T7" fmla="*/ 11 h 66"/>
                  <a:gd name="T8" fmla="*/ 172 w 207"/>
                  <a:gd name="T9" fmla="*/ 18 h 66"/>
                  <a:gd name="T10" fmla="*/ 154 w 207"/>
                  <a:gd name="T11" fmla="*/ 21 h 66"/>
                  <a:gd name="T12" fmla="*/ 135 w 207"/>
                  <a:gd name="T13" fmla="*/ 23 h 66"/>
                  <a:gd name="T14" fmla="*/ 99 w 207"/>
                  <a:gd name="T15" fmla="*/ 24 h 66"/>
                  <a:gd name="T16" fmla="*/ 80 w 207"/>
                  <a:gd name="T17" fmla="*/ 24 h 66"/>
                  <a:gd name="T18" fmla="*/ 62 w 207"/>
                  <a:gd name="T19" fmla="*/ 27 h 66"/>
                  <a:gd name="T20" fmla="*/ 62 w 207"/>
                  <a:gd name="T21" fmla="*/ 27 h 66"/>
                  <a:gd name="T22" fmla="*/ 52 w 207"/>
                  <a:gd name="T23" fmla="*/ 29 h 66"/>
                  <a:gd name="T24" fmla="*/ 43 w 207"/>
                  <a:gd name="T25" fmla="*/ 32 h 66"/>
                  <a:gd name="T26" fmla="*/ 27 w 207"/>
                  <a:gd name="T27" fmla="*/ 40 h 66"/>
                  <a:gd name="T28" fmla="*/ 13 w 207"/>
                  <a:gd name="T29" fmla="*/ 51 h 66"/>
                  <a:gd name="T30" fmla="*/ 0 w 207"/>
                  <a:gd name="T31" fmla="*/ 66 h 66"/>
                  <a:gd name="T32" fmla="*/ 0 w 207"/>
                  <a:gd name="T33" fmla="*/ 66 h 66"/>
                  <a:gd name="T34" fmla="*/ 9 w 207"/>
                  <a:gd name="T35" fmla="*/ 56 h 66"/>
                  <a:gd name="T36" fmla="*/ 9 w 207"/>
                  <a:gd name="T37" fmla="*/ 56 h 66"/>
                  <a:gd name="T38" fmla="*/ 19 w 207"/>
                  <a:gd name="T39" fmla="*/ 48 h 66"/>
                  <a:gd name="T40" fmla="*/ 29 w 207"/>
                  <a:gd name="T41" fmla="*/ 42 h 66"/>
                  <a:gd name="T42" fmla="*/ 40 w 207"/>
                  <a:gd name="T43" fmla="*/ 37 h 66"/>
                  <a:gd name="T44" fmla="*/ 51 w 207"/>
                  <a:gd name="T45" fmla="*/ 35 h 66"/>
                  <a:gd name="T46" fmla="*/ 64 w 207"/>
                  <a:gd name="T47" fmla="*/ 34 h 66"/>
                  <a:gd name="T48" fmla="*/ 75 w 207"/>
                  <a:gd name="T49" fmla="*/ 32 h 66"/>
                  <a:gd name="T50" fmla="*/ 100 w 207"/>
                  <a:gd name="T51" fmla="*/ 32 h 66"/>
                  <a:gd name="T52" fmla="*/ 124 w 207"/>
                  <a:gd name="T53" fmla="*/ 32 h 66"/>
                  <a:gd name="T54" fmla="*/ 150 w 207"/>
                  <a:gd name="T55" fmla="*/ 31 h 66"/>
                  <a:gd name="T56" fmla="*/ 161 w 207"/>
                  <a:gd name="T57" fmla="*/ 27 h 66"/>
                  <a:gd name="T58" fmla="*/ 174 w 207"/>
                  <a:gd name="T59" fmla="*/ 24 h 66"/>
                  <a:gd name="T60" fmla="*/ 185 w 207"/>
                  <a:gd name="T61" fmla="*/ 18 h 66"/>
                  <a:gd name="T62" fmla="*/ 194 w 207"/>
                  <a:gd name="T63" fmla="*/ 11 h 66"/>
                  <a:gd name="T64" fmla="*/ 194 w 207"/>
                  <a:gd name="T65" fmla="*/ 11 h 66"/>
                  <a:gd name="T66" fmla="*/ 205 w 207"/>
                  <a:gd name="T67" fmla="*/ 0 h 66"/>
                  <a:gd name="T68" fmla="*/ 205 w 207"/>
                  <a:gd name="T69" fmla="*/ 0 h 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7"/>
                  <a:gd name="T106" fmla="*/ 0 h 66"/>
                  <a:gd name="T107" fmla="*/ 207 w 207"/>
                  <a:gd name="T108" fmla="*/ 66 h 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7" h="66">
                    <a:moveTo>
                      <a:pt x="207" y="0"/>
                    </a:moveTo>
                    <a:lnTo>
                      <a:pt x="207" y="0"/>
                    </a:lnTo>
                    <a:lnTo>
                      <a:pt x="199" y="7"/>
                    </a:lnTo>
                    <a:lnTo>
                      <a:pt x="192" y="11"/>
                    </a:lnTo>
                    <a:lnTo>
                      <a:pt x="174" y="18"/>
                    </a:lnTo>
                    <a:lnTo>
                      <a:pt x="156" y="21"/>
                    </a:lnTo>
                    <a:lnTo>
                      <a:pt x="137" y="23"/>
                    </a:lnTo>
                    <a:lnTo>
                      <a:pt x="99" y="24"/>
                    </a:lnTo>
                    <a:lnTo>
                      <a:pt x="80" y="24"/>
                    </a:lnTo>
                    <a:lnTo>
                      <a:pt x="62" y="27"/>
                    </a:lnTo>
                    <a:lnTo>
                      <a:pt x="52" y="29"/>
                    </a:lnTo>
                    <a:lnTo>
                      <a:pt x="43" y="32"/>
                    </a:lnTo>
                    <a:lnTo>
                      <a:pt x="27" y="40"/>
                    </a:lnTo>
                    <a:lnTo>
                      <a:pt x="13" y="51"/>
                    </a:lnTo>
                    <a:lnTo>
                      <a:pt x="0" y="66"/>
                    </a:lnTo>
                    <a:lnTo>
                      <a:pt x="9" y="56"/>
                    </a:lnTo>
                    <a:lnTo>
                      <a:pt x="19" y="48"/>
                    </a:lnTo>
                    <a:lnTo>
                      <a:pt x="29" y="42"/>
                    </a:lnTo>
                    <a:lnTo>
                      <a:pt x="40" y="37"/>
                    </a:lnTo>
                    <a:lnTo>
                      <a:pt x="51" y="35"/>
                    </a:lnTo>
                    <a:lnTo>
                      <a:pt x="64" y="34"/>
                    </a:lnTo>
                    <a:lnTo>
                      <a:pt x="75" y="32"/>
                    </a:lnTo>
                    <a:lnTo>
                      <a:pt x="100" y="32"/>
                    </a:lnTo>
                    <a:lnTo>
                      <a:pt x="126" y="32"/>
                    </a:lnTo>
                    <a:lnTo>
                      <a:pt x="152" y="31"/>
                    </a:lnTo>
                    <a:lnTo>
                      <a:pt x="163" y="27"/>
                    </a:lnTo>
                    <a:lnTo>
                      <a:pt x="176" y="24"/>
                    </a:lnTo>
                    <a:lnTo>
                      <a:pt x="187" y="18"/>
                    </a:lnTo>
                    <a:lnTo>
                      <a:pt x="196" y="11"/>
                    </a:lnTo>
                    <a:lnTo>
                      <a:pt x="207"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32" name="Freeform 20"/>
              <p:cNvSpPr>
                <a:spLocks noChangeArrowheads="1"/>
              </p:cNvSpPr>
              <p:nvPr/>
            </p:nvSpPr>
            <p:spPr bwMode="auto">
              <a:xfrm>
                <a:off x="1408" y="398"/>
                <a:ext cx="66" cy="78"/>
              </a:xfrm>
              <a:custGeom>
                <a:avLst/>
                <a:gdLst>
                  <a:gd name="T0" fmla="*/ 64 w 66"/>
                  <a:gd name="T1" fmla="*/ 12 h 78"/>
                  <a:gd name="T2" fmla="*/ 39 w 66"/>
                  <a:gd name="T3" fmla="*/ 12 h 78"/>
                  <a:gd name="T4" fmla="*/ 28 w 66"/>
                  <a:gd name="T5" fmla="*/ 78 h 78"/>
                  <a:gd name="T6" fmla="*/ 13 w 66"/>
                  <a:gd name="T7" fmla="*/ 78 h 78"/>
                  <a:gd name="T8" fmla="*/ 24 w 66"/>
                  <a:gd name="T9" fmla="*/ 12 h 78"/>
                  <a:gd name="T10" fmla="*/ 0 w 66"/>
                  <a:gd name="T11" fmla="*/ 12 h 78"/>
                  <a:gd name="T12" fmla="*/ 2 w 66"/>
                  <a:gd name="T13" fmla="*/ 0 h 78"/>
                  <a:gd name="T14" fmla="*/ 66 w 66"/>
                  <a:gd name="T15" fmla="*/ 0 h 78"/>
                  <a:gd name="T16" fmla="*/ 64 w 66"/>
                  <a:gd name="T17" fmla="*/ 12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78"/>
                  <a:gd name="T29" fmla="*/ 66 w 66"/>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78">
                    <a:moveTo>
                      <a:pt x="64" y="12"/>
                    </a:moveTo>
                    <a:lnTo>
                      <a:pt x="39" y="12"/>
                    </a:lnTo>
                    <a:lnTo>
                      <a:pt x="28" y="78"/>
                    </a:lnTo>
                    <a:lnTo>
                      <a:pt x="13" y="78"/>
                    </a:lnTo>
                    <a:lnTo>
                      <a:pt x="24" y="12"/>
                    </a:lnTo>
                    <a:lnTo>
                      <a:pt x="0" y="12"/>
                    </a:lnTo>
                    <a:lnTo>
                      <a:pt x="2" y="0"/>
                    </a:lnTo>
                    <a:lnTo>
                      <a:pt x="66" y="0"/>
                    </a:lnTo>
                    <a:lnTo>
                      <a:pt x="64" y="12"/>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33" name="Freeform 21"/>
              <p:cNvSpPr>
                <a:spLocks noChangeArrowheads="1"/>
              </p:cNvSpPr>
              <p:nvPr/>
            </p:nvSpPr>
            <p:spPr bwMode="auto">
              <a:xfrm>
                <a:off x="1639" y="397"/>
                <a:ext cx="64" cy="80"/>
              </a:xfrm>
              <a:custGeom>
                <a:avLst/>
                <a:gdLst>
                  <a:gd name="T0" fmla="*/ 19 w 64"/>
                  <a:gd name="T1" fmla="*/ 51 h 80"/>
                  <a:gd name="T2" fmla="*/ 14 w 64"/>
                  <a:gd name="T3" fmla="*/ 80 h 80"/>
                  <a:gd name="T4" fmla="*/ 0 w 64"/>
                  <a:gd name="T5" fmla="*/ 80 h 80"/>
                  <a:gd name="T6" fmla="*/ 14 w 64"/>
                  <a:gd name="T7" fmla="*/ 2 h 80"/>
                  <a:gd name="T8" fmla="*/ 14 w 64"/>
                  <a:gd name="T9" fmla="*/ 2 h 80"/>
                  <a:gd name="T10" fmla="*/ 32 w 64"/>
                  <a:gd name="T11" fmla="*/ 0 h 80"/>
                  <a:gd name="T12" fmla="*/ 32 w 64"/>
                  <a:gd name="T13" fmla="*/ 0 h 80"/>
                  <a:gd name="T14" fmla="*/ 46 w 64"/>
                  <a:gd name="T15" fmla="*/ 2 h 80"/>
                  <a:gd name="T16" fmla="*/ 51 w 64"/>
                  <a:gd name="T17" fmla="*/ 3 h 80"/>
                  <a:gd name="T18" fmla="*/ 56 w 64"/>
                  <a:gd name="T19" fmla="*/ 6 h 80"/>
                  <a:gd name="T20" fmla="*/ 59 w 64"/>
                  <a:gd name="T21" fmla="*/ 10 h 80"/>
                  <a:gd name="T22" fmla="*/ 61 w 64"/>
                  <a:gd name="T23" fmla="*/ 13 h 80"/>
                  <a:gd name="T24" fmla="*/ 62 w 64"/>
                  <a:gd name="T25" fmla="*/ 18 h 80"/>
                  <a:gd name="T26" fmla="*/ 64 w 64"/>
                  <a:gd name="T27" fmla="*/ 24 h 80"/>
                  <a:gd name="T28" fmla="*/ 64 w 64"/>
                  <a:gd name="T29" fmla="*/ 24 h 80"/>
                  <a:gd name="T30" fmla="*/ 62 w 64"/>
                  <a:gd name="T31" fmla="*/ 30 h 80"/>
                  <a:gd name="T32" fmla="*/ 61 w 64"/>
                  <a:gd name="T33" fmla="*/ 35 h 80"/>
                  <a:gd name="T34" fmla="*/ 58 w 64"/>
                  <a:gd name="T35" fmla="*/ 40 h 80"/>
                  <a:gd name="T36" fmla="*/ 54 w 64"/>
                  <a:gd name="T37" fmla="*/ 45 h 80"/>
                  <a:gd name="T38" fmla="*/ 54 w 64"/>
                  <a:gd name="T39" fmla="*/ 45 h 80"/>
                  <a:gd name="T40" fmla="*/ 48 w 64"/>
                  <a:gd name="T41" fmla="*/ 48 h 80"/>
                  <a:gd name="T42" fmla="*/ 43 w 64"/>
                  <a:gd name="T43" fmla="*/ 49 h 80"/>
                  <a:gd name="T44" fmla="*/ 37 w 64"/>
                  <a:gd name="T45" fmla="*/ 51 h 80"/>
                  <a:gd name="T46" fmla="*/ 29 w 64"/>
                  <a:gd name="T47" fmla="*/ 53 h 80"/>
                  <a:gd name="T48" fmla="*/ 29 w 64"/>
                  <a:gd name="T49" fmla="*/ 53 h 80"/>
                  <a:gd name="T50" fmla="*/ 19 w 64"/>
                  <a:gd name="T51" fmla="*/ 51 h 80"/>
                  <a:gd name="T52" fmla="*/ 19 w 64"/>
                  <a:gd name="T53" fmla="*/ 51 h 80"/>
                  <a:gd name="T54" fmla="*/ 27 w 64"/>
                  <a:gd name="T55" fmla="*/ 13 h 80"/>
                  <a:gd name="T56" fmla="*/ 22 w 64"/>
                  <a:gd name="T57" fmla="*/ 40 h 80"/>
                  <a:gd name="T58" fmla="*/ 22 w 64"/>
                  <a:gd name="T59" fmla="*/ 40 h 80"/>
                  <a:gd name="T60" fmla="*/ 29 w 64"/>
                  <a:gd name="T61" fmla="*/ 40 h 80"/>
                  <a:gd name="T62" fmla="*/ 29 w 64"/>
                  <a:gd name="T63" fmla="*/ 40 h 80"/>
                  <a:gd name="T64" fmla="*/ 37 w 64"/>
                  <a:gd name="T65" fmla="*/ 38 h 80"/>
                  <a:gd name="T66" fmla="*/ 43 w 64"/>
                  <a:gd name="T67" fmla="*/ 37 h 80"/>
                  <a:gd name="T68" fmla="*/ 43 w 64"/>
                  <a:gd name="T69" fmla="*/ 37 h 80"/>
                  <a:gd name="T70" fmla="*/ 48 w 64"/>
                  <a:gd name="T71" fmla="*/ 32 h 80"/>
                  <a:gd name="T72" fmla="*/ 50 w 64"/>
                  <a:gd name="T73" fmla="*/ 26 h 80"/>
                  <a:gd name="T74" fmla="*/ 50 w 64"/>
                  <a:gd name="T75" fmla="*/ 26 h 80"/>
                  <a:gd name="T76" fmla="*/ 48 w 64"/>
                  <a:gd name="T77" fmla="*/ 19 h 80"/>
                  <a:gd name="T78" fmla="*/ 45 w 64"/>
                  <a:gd name="T79" fmla="*/ 16 h 80"/>
                  <a:gd name="T80" fmla="*/ 42 w 64"/>
                  <a:gd name="T81" fmla="*/ 13 h 80"/>
                  <a:gd name="T82" fmla="*/ 35 w 64"/>
                  <a:gd name="T83" fmla="*/ 13 h 80"/>
                  <a:gd name="T84" fmla="*/ 35 w 64"/>
                  <a:gd name="T85" fmla="*/ 13 h 80"/>
                  <a:gd name="T86" fmla="*/ 27 w 64"/>
                  <a:gd name="T87" fmla="*/ 13 h 80"/>
                  <a:gd name="T88" fmla="*/ 27 w 64"/>
                  <a:gd name="T89" fmla="*/ 13 h 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80"/>
                  <a:gd name="T137" fmla="*/ 64 w 64"/>
                  <a:gd name="T138" fmla="*/ 80 h 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80">
                    <a:moveTo>
                      <a:pt x="19" y="51"/>
                    </a:moveTo>
                    <a:lnTo>
                      <a:pt x="14" y="80"/>
                    </a:lnTo>
                    <a:lnTo>
                      <a:pt x="0" y="80"/>
                    </a:lnTo>
                    <a:lnTo>
                      <a:pt x="14" y="2"/>
                    </a:lnTo>
                    <a:lnTo>
                      <a:pt x="32" y="0"/>
                    </a:lnTo>
                    <a:lnTo>
                      <a:pt x="46" y="2"/>
                    </a:lnTo>
                    <a:lnTo>
                      <a:pt x="51" y="3"/>
                    </a:lnTo>
                    <a:lnTo>
                      <a:pt x="56" y="6"/>
                    </a:lnTo>
                    <a:lnTo>
                      <a:pt x="59" y="10"/>
                    </a:lnTo>
                    <a:lnTo>
                      <a:pt x="61" y="13"/>
                    </a:lnTo>
                    <a:lnTo>
                      <a:pt x="62" y="18"/>
                    </a:lnTo>
                    <a:lnTo>
                      <a:pt x="64" y="24"/>
                    </a:lnTo>
                    <a:lnTo>
                      <a:pt x="62" y="30"/>
                    </a:lnTo>
                    <a:lnTo>
                      <a:pt x="61" y="35"/>
                    </a:lnTo>
                    <a:lnTo>
                      <a:pt x="58" y="40"/>
                    </a:lnTo>
                    <a:lnTo>
                      <a:pt x="54" y="45"/>
                    </a:lnTo>
                    <a:lnTo>
                      <a:pt x="48" y="48"/>
                    </a:lnTo>
                    <a:lnTo>
                      <a:pt x="43" y="49"/>
                    </a:lnTo>
                    <a:lnTo>
                      <a:pt x="37" y="51"/>
                    </a:lnTo>
                    <a:lnTo>
                      <a:pt x="29" y="53"/>
                    </a:lnTo>
                    <a:lnTo>
                      <a:pt x="19" y="51"/>
                    </a:lnTo>
                    <a:close/>
                    <a:moveTo>
                      <a:pt x="27" y="13"/>
                    </a:moveTo>
                    <a:lnTo>
                      <a:pt x="22" y="40"/>
                    </a:lnTo>
                    <a:lnTo>
                      <a:pt x="29" y="40"/>
                    </a:lnTo>
                    <a:lnTo>
                      <a:pt x="37" y="38"/>
                    </a:lnTo>
                    <a:lnTo>
                      <a:pt x="43" y="37"/>
                    </a:lnTo>
                    <a:lnTo>
                      <a:pt x="48" y="32"/>
                    </a:lnTo>
                    <a:lnTo>
                      <a:pt x="50" y="26"/>
                    </a:lnTo>
                    <a:lnTo>
                      <a:pt x="48" y="19"/>
                    </a:lnTo>
                    <a:lnTo>
                      <a:pt x="45" y="16"/>
                    </a:lnTo>
                    <a:lnTo>
                      <a:pt x="42" y="13"/>
                    </a:lnTo>
                    <a:lnTo>
                      <a:pt x="35" y="13"/>
                    </a:lnTo>
                    <a:lnTo>
                      <a:pt x="27" y="13"/>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34" name="Freeform 22"/>
              <p:cNvSpPr>
                <a:spLocks noChangeArrowheads="1"/>
              </p:cNvSpPr>
              <p:nvPr/>
            </p:nvSpPr>
            <p:spPr bwMode="auto">
              <a:xfrm>
                <a:off x="1408" y="398"/>
                <a:ext cx="66" cy="78"/>
              </a:xfrm>
              <a:custGeom>
                <a:avLst/>
                <a:gdLst>
                  <a:gd name="T0" fmla="*/ 64 w 66"/>
                  <a:gd name="T1" fmla="*/ 12 h 78"/>
                  <a:gd name="T2" fmla="*/ 39 w 66"/>
                  <a:gd name="T3" fmla="*/ 12 h 78"/>
                  <a:gd name="T4" fmla="*/ 28 w 66"/>
                  <a:gd name="T5" fmla="*/ 78 h 78"/>
                  <a:gd name="T6" fmla="*/ 13 w 66"/>
                  <a:gd name="T7" fmla="*/ 78 h 78"/>
                  <a:gd name="T8" fmla="*/ 24 w 66"/>
                  <a:gd name="T9" fmla="*/ 12 h 78"/>
                  <a:gd name="T10" fmla="*/ 0 w 66"/>
                  <a:gd name="T11" fmla="*/ 12 h 78"/>
                  <a:gd name="T12" fmla="*/ 2 w 66"/>
                  <a:gd name="T13" fmla="*/ 0 h 78"/>
                  <a:gd name="T14" fmla="*/ 66 w 66"/>
                  <a:gd name="T15" fmla="*/ 0 h 78"/>
                  <a:gd name="T16" fmla="*/ 64 w 66"/>
                  <a:gd name="T17" fmla="*/ 12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78"/>
                  <a:gd name="T29" fmla="*/ 66 w 66"/>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78">
                    <a:moveTo>
                      <a:pt x="64" y="12"/>
                    </a:moveTo>
                    <a:lnTo>
                      <a:pt x="39" y="12"/>
                    </a:lnTo>
                    <a:lnTo>
                      <a:pt x="28" y="78"/>
                    </a:lnTo>
                    <a:lnTo>
                      <a:pt x="13" y="78"/>
                    </a:lnTo>
                    <a:lnTo>
                      <a:pt x="24" y="12"/>
                    </a:lnTo>
                    <a:lnTo>
                      <a:pt x="0" y="12"/>
                    </a:lnTo>
                    <a:lnTo>
                      <a:pt x="2" y="0"/>
                    </a:lnTo>
                    <a:lnTo>
                      <a:pt x="66" y="0"/>
                    </a:lnTo>
                    <a:lnTo>
                      <a:pt x="6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35" name="Freeform 23"/>
              <p:cNvSpPr>
                <a:spLocks noChangeArrowheads="1"/>
              </p:cNvSpPr>
              <p:nvPr/>
            </p:nvSpPr>
            <p:spPr bwMode="auto">
              <a:xfrm>
                <a:off x="1466" y="398"/>
                <a:ext cx="64" cy="78"/>
              </a:xfrm>
              <a:custGeom>
                <a:avLst/>
                <a:gdLst>
                  <a:gd name="T0" fmla="*/ 62 w 64"/>
                  <a:gd name="T1" fmla="*/ 12 h 78"/>
                  <a:gd name="T2" fmla="*/ 25 w 64"/>
                  <a:gd name="T3" fmla="*/ 12 h 78"/>
                  <a:gd name="T4" fmla="*/ 22 w 64"/>
                  <a:gd name="T5" fmla="*/ 30 h 78"/>
                  <a:gd name="T6" fmla="*/ 48 w 64"/>
                  <a:gd name="T7" fmla="*/ 30 h 78"/>
                  <a:gd name="T8" fmla="*/ 46 w 64"/>
                  <a:gd name="T9" fmla="*/ 41 h 78"/>
                  <a:gd name="T10" fmla="*/ 21 w 64"/>
                  <a:gd name="T11" fmla="*/ 41 h 78"/>
                  <a:gd name="T12" fmla="*/ 16 w 64"/>
                  <a:gd name="T13" fmla="*/ 65 h 78"/>
                  <a:gd name="T14" fmla="*/ 51 w 64"/>
                  <a:gd name="T15" fmla="*/ 65 h 78"/>
                  <a:gd name="T16" fmla="*/ 49 w 64"/>
                  <a:gd name="T17" fmla="*/ 78 h 78"/>
                  <a:gd name="T18" fmla="*/ 0 w 64"/>
                  <a:gd name="T19" fmla="*/ 78 h 78"/>
                  <a:gd name="T20" fmla="*/ 14 w 64"/>
                  <a:gd name="T21" fmla="*/ 0 h 78"/>
                  <a:gd name="T22" fmla="*/ 64 w 64"/>
                  <a:gd name="T23" fmla="*/ 0 h 78"/>
                  <a:gd name="T24" fmla="*/ 62 w 64"/>
                  <a:gd name="T25" fmla="*/ 12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8"/>
                  <a:gd name="T41" fmla="*/ 64 w 64"/>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8">
                    <a:moveTo>
                      <a:pt x="62" y="12"/>
                    </a:moveTo>
                    <a:lnTo>
                      <a:pt x="25" y="12"/>
                    </a:lnTo>
                    <a:lnTo>
                      <a:pt x="22" y="30"/>
                    </a:lnTo>
                    <a:lnTo>
                      <a:pt x="48" y="30"/>
                    </a:lnTo>
                    <a:lnTo>
                      <a:pt x="46" y="41"/>
                    </a:lnTo>
                    <a:lnTo>
                      <a:pt x="21" y="41"/>
                    </a:lnTo>
                    <a:lnTo>
                      <a:pt x="16" y="65"/>
                    </a:lnTo>
                    <a:lnTo>
                      <a:pt x="51" y="65"/>
                    </a:lnTo>
                    <a:lnTo>
                      <a:pt x="49" y="78"/>
                    </a:lnTo>
                    <a:lnTo>
                      <a:pt x="0" y="78"/>
                    </a:lnTo>
                    <a:lnTo>
                      <a:pt x="14" y="0"/>
                    </a:lnTo>
                    <a:lnTo>
                      <a:pt x="64" y="0"/>
                    </a:lnTo>
                    <a:lnTo>
                      <a:pt x="6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36" name="Freeform 24"/>
              <p:cNvSpPr>
                <a:spLocks noChangeArrowheads="1"/>
              </p:cNvSpPr>
              <p:nvPr/>
            </p:nvSpPr>
            <p:spPr bwMode="auto">
              <a:xfrm>
                <a:off x="1527" y="397"/>
                <a:ext cx="53" cy="81"/>
              </a:xfrm>
              <a:custGeom>
                <a:avLst/>
                <a:gdLst>
                  <a:gd name="T0" fmla="*/ 48 w 53"/>
                  <a:gd name="T1" fmla="*/ 18 h 81"/>
                  <a:gd name="T2" fmla="*/ 35 w 53"/>
                  <a:gd name="T3" fmla="*/ 13 h 81"/>
                  <a:gd name="T4" fmla="*/ 31 w 53"/>
                  <a:gd name="T5" fmla="*/ 13 h 81"/>
                  <a:gd name="T6" fmla="*/ 24 w 53"/>
                  <a:gd name="T7" fmla="*/ 18 h 81"/>
                  <a:gd name="T8" fmla="*/ 23 w 53"/>
                  <a:gd name="T9" fmla="*/ 22 h 81"/>
                  <a:gd name="T10" fmla="*/ 29 w 53"/>
                  <a:gd name="T11" fmla="*/ 32 h 81"/>
                  <a:gd name="T12" fmla="*/ 37 w 53"/>
                  <a:gd name="T13" fmla="*/ 38 h 81"/>
                  <a:gd name="T14" fmla="*/ 43 w 53"/>
                  <a:gd name="T15" fmla="*/ 43 h 81"/>
                  <a:gd name="T16" fmla="*/ 47 w 53"/>
                  <a:gd name="T17" fmla="*/ 48 h 81"/>
                  <a:gd name="T18" fmla="*/ 48 w 53"/>
                  <a:gd name="T19" fmla="*/ 53 h 81"/>
                  <a:gd name="T20" fmla="*/ 50 w 53"/>
                  <a:gd name="T21" fmla="*/ 57 h 81"/>
                  <a:gd name="T22" fmla="*/ 47 w 53"/>
                  <a:gd name="T23" fmla="*/ 67 h 81"/>
                  <a:gd name="T24" fmla="*/ 42 w 53"/>
                  <a:gd name="T25" fmla="*/ 75 h 81"/>
                  <a:gd name="T26" fmla="*/ 32 w 53"/>
                  <a:gd name="T27" fmla="*/ 80 h 81"/>
                  <a:gd name="T28" fmla="*/ 19 w 53"/>
                  <a:gd name="T29" fmla="*/ 81 h 81"/>
                  <a:gd name="T30" fmla="*/ 0 w 53"/>
                  <a:gd name="T31" fmla="*/ 77 h 81"/>
                  <a:gd name="T32" fmla="*/ 5 w 53"/>
                  <a:gd name="T33" fmla="*/ 62 h 81"/>
                  <a:gd name="T34" fmla="*/ 21 w 53"/>
                  <a:gd name="T35" fmla="*/ 69 h 81"/>
                  <a:gd name="T36" fmla="*/ 26 w 53"/>
                  <a:gd name="T37" fmla="*/ 67 h 81"/>
                  <a:gd name="T38" fmla="*/ 31 w 53"/>
                  <a:gd name="T39" fmla="*/ 65 h 81"/>
                  <a:gd name="T40" fmla="*/ 34 w 53"/>
                  <a:gd name="T41" fmla="*/ 59 h 81"/>
                  <a:gd name="T42" fmla="*/ 32 w 53"/>
                  <a:gd name="T43" fmla="*/ 54 h 81"/>
                  <a:gd name="T44" fmla="*/ 19 w 53"/>
                  <a:gd name="T45" fmla="*/ 43 h 81"/>
                  <a:gd name="T46" fmla="*/ 15 w 53"/>
                  <a:gd name="T47" fmla="*/ 38 h 81"/>
                  <a:gd name="T48" fmla="*/ 11 w 53"/>
                  <a:gd name="T49" fmla="*/ 33 h 81"/>
                  <a:gd name="T50" fmla="*/ 8 w 53"/>
                  <a:gd name="T51" fmla="*/ 29 h 81"/>
                  <a:gd name="T52" fmla="*/ 8 w 53"/>
                  <a:gd name="T53" fmla="*/ 24 h 81"/>
                  <a:gd name="T54" fmla="*/ 8 w 53"/>
                  <a:gd name="T55" fmla="*/ 19 h 81"/>
                  <a:gd name="T56" fmla="*/ 13 w 53"/>
                  <a:gd name="T57" fmla="*/ 10 h 81"/>
                  <a:gd name="T58" fmla="*/ 16 w 53"/>
                  <a:gd name="T59" fmla="*/ 6 h 81"/>
                  <a:gd name="T60" fmla="*/ 24 w 53"/>
                  <a:gd name="T61" fmla="*/ 2 h 81"/>
                  <a:gd name="T62" fmla="*/ 34 w 53"/>
                  <a:gd name="T63" fmla="*/ 0 h 81"/>
                  <a:gd name="T64" fmla="*/ 43 w 53"/>
                  <a:gd name="T65" fmla="*/ 2 h 81"/>
                  <a:gd name="T66" fmla="*/ 48 w 53"/>
                  <a:gd name="T67" fmla="*/ 18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81"/>
                  <a:gd name="T104" fmla="*/ 53 w 53"/>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81">
                    <a:moveTo>
                      <a:pt x="48" y="18"/>
                    </a:moveTo>
                    <a:lnTo>
                      <a:pt x="48" y="18"/>
                    </a:lnTo>
                    <a:lnTo>
                      <a:pt x="42" y="14"/>
                    </a:lnTo>
                    <a:lnTo>
                      <a:pt x="35" y="13"/>
                    </a:lnTo>
                    <a:lnTo>
                      <a:pt x="31" y="13"/>
                    </a:lnTo>
                    <a:lnTo>
                      <a:pt x="26" y="14"/>
                    </a:lnTo>
                    <a:lnTo>
                      <a:pt x="24" y="18"/>
                    </a:lnTo>
                    <a:lnTo>
                      <a:pt x="23" y="22"/>
                    </a:lnTo>
                    <a:lnTo>
                      <a:pt x="24" y="27"/>
                    </a:lnTo>
                    <a:lnTo>
                      <a:pt x="29" y="32"/>
                    </a:lnTo>
                    <a:lnTo>
                      <a:pt x="37" y="38"/>
                    </a:lnTo>
                    <a:lnTo>
                      <a:pt x="43" y="43"/>
                    </a:lnTo>
                    <a:lnTo>
                      <a:pt x="47" y="48"/>
                    </a:lnTo>
                    <a:lnTo>
                      <a:pt x="48" y="53"/>
                    </a:lnTo>
                    <a:lnTo>
                      <a:pt x="50" y="57"/>
                    </a:lnTo>
                    <a:lnTo>
                      <a:pt x="48" y="64"/>
                    </a:lnTo>
                    <a:lnTo>
                      <a:pt x="47" y="67"/>
                    </a:lnTo>
                    <a:lnTo>
                      <a:pt x="45" y="72"/>
                    </a:lnTo>
                    <a:lnTo>
                      <a:pt x="42" y="75"/>
                    </a:lnTo>
                    <a:lnTo>
                      <a:pt x="32" y="80"/>
                    </a:lnTo>
                    <a:lnTo>
                      <a:pt x="19" y="81"/>
                    </a:lnTo>
                    <a:lnTo>
                      <a:pt x="10" y="80"/>
                    </a:lnTo>
                    <a:lnTo>
                      <a:pt x="0" y="77"/>
                    </a:lnTo>
                    <a:lnTo>
                      <a:pt x="5" y="62"/>
                    </a:lnTo>
                    <a:lnTo>
                      <a:pt x="13" y="67"/>
                    </a:lnTo>
                    <a:lnTo>
                      <a:pt x="21" y="69"/>
                    </a:lnTo>
                    <a:lnTo>
                      <a:pt x="26" y="67"/>
                    </a:lnTo>
                    <a:lnTo>
                      <a:pt x="31" y="65"/>
                    </a:lnTo>
                    <a:lnTo>
                      <a:pt x="34" y="62"/>
                    </a:lnTo>
                    <a:lnTo>
                      <a:pt x="34" y="59"/>
                    </a:lnTo>
                    <a:lnTo>
                      <a:pt x="32" y="54"/>
                    </a:lnTo>
                    <a:lnTo>
                      <a:pt x="27" y="49"/>
                    </a:lnTo>
                    <a:lnTo>
                      <a:pt x="19" y="43"/>
                    </a:lnTo>
                    <a:lnTo>
                      <a:pt x="15" y="38"/>
                    </a:lnTo>
                    <a:lnTo>
                      <a:pt x="11" y="33"/>
                    </a:lnTo>
                    <a:lnTo>
                      <a:pt x="8" y="29"/>
                    </a:lnTo>
                    <a:lnTo>
                      <a:pt x="8" y="24"/>
                    </a:lnTo>
                    <a:lnTo>
                      <a:pt x="8" y="19"/>
                    </a:lnTo>
                    <a:lnTo>
                      <a:pt x="10" y="14"/>
                    </a:lnTo>
                    <a:lnTo>
                      <a:pt x="13" y="10"/>
                    </a:lnTo>
                    <a:lnTo>
                      <a:pt x="16" y="6"/>
                    </a:lnTo>
                    <a:lnTo>
                      <a:pt x="19" y="3"/>
                    </a:lnTo>
                    <a:lnTo>
                      <a:pt x="24" y="2"/>
                    </a:lnTo>
                    <a:lnTo>
                      <a:pt x="34" y="0"/>
                    </a:lnTo>
                    <a:lnTo>
                      <a:pt x="43" y="2"/>
                    </a:lnTo>
                    <a:lnTo>
                      <a:pt x="53" y="3"/>
                    </a:lnTo>
                    <a:lnTo>
                      <a:pt x="4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37" name="Freeform 25"/>
              <p:cNvSpPr>
                <a:spLocks noChangeArrowheads="1"/>
              </p:cNvSpPr>
              <p:nvPr/>
            </p:nvSpPr>
            <p:spPr bwMode="auto">
              <a:xfrm>
                <a:off x="1582" y="398"/>
                <a:ext cx="65" cy="78"/>
              </a:xfrm>
              <a:custGeom>
                <a:avLst/>
                <a:gdLst>
                  <a:gd name="T0" fmla="*/ 63 w 65"/>
                  <a:gd name="T1" fmla="*/ 12 h 78"/>
                  <a:gd name="T2" fmla="*/ 27 w 65"/>
                  <a:gd name="T3" fmla="*/ 12 h 78"/>
                  <a:gd name="T4" fmla="*/ 24 w 65"/>
                  <a:gd name="T5" fmla="*/ 30 h 78"/>
                  <a:gd name="T6" fmla="*/ 49 w 65"/>
                  <a:gd name="T7" fmla="*/ 30 h 78"/>
                  <a:gd name="T8" fmla="*/ 48 w 65"/>
                  <a:gd name="T9" fmla="*/ 41 h 78"/>
                  <a:gd name="T10" fmla="*/ 22 w 65"/>
                  <a:gd name="T11" fmla="*/ 41 h 78"/>
                  <a:gd name="T12" fmla="*/ 17 w 65"/>
                  <a:gd name="T13" fmla="*/ 65 h 78"/>
                  <a:gd name="T14" fmla="*/ 52 w 65"/>
                  <a:gd name="T15" fmla="*/ 65 h 78"/>
                  <a:gd name="T16" fmla="*/ 51 w 65"/>
                  <a:gd name="T17" fmla="*/ 78 h 78"/>
                  <a:gd name="T18" fmla="*/ 0 w 65"/>
                  <a:gd name="T19" fmla="*/ 78 h 78"/>
                  <a:gd name="T20" fmla="*/ 14 w 65"/>
                  <a:gd name="T21" fmla="*/ 0 h 78"/>
                  <a:gd name="T22" fmla="*/ 65 w 65"/>
                  <a:gd name="T23" fmla="*/ 0 h 78"/>
                  <a:gd name="T24" fmla="*/ 63 w 65"/>
                  <a:gd name="T25" fmla="*/ 12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78"/>
                  <a:gd name="T41" fmla="*/ 65 w 65"/>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78">
                    <a:moveTo>
                      <a:pt x="63" y="12"/>
                    </a:moveTo>
                    <a:lnTo>
                      <a:pt x="27" y="12"/>
                    </a:lnTo>
                    <a:lnTo>
                      <a:pt x="24" y="30"/>
                    </a:lnTo>
                    <a:lnTo>
                      <a:pt x="49" y="30"/>
                    </a:lnTo>
                    <a:lnTo>
                      <a:pt x="48" y="41"/>
                    </a:lnTo>
                    <a:lnTo>
                      <a:pt x="22" y="41"/>
                    </a:lnTo>
                    <a:lnTo>
                      <a:pt x="17" y="65"/>
                    </a:lnTo>
                    <a:lnTo>
                      <a:pt x="52" y="65"/>
                    </a:lnTo>
                    <a:lnTo>
                      <a:pt x="51" y="78"/>
                    </a:lnTo>
                    <a:lnTo>
                      <a:pt x="0" y="78"/>
                    </a:lnTo>
                    <a:lnTo>
                      <a:pt x="14" y="0"/>
                    </a:lnTo>
                    <a:lnTo>
                      <a:pt x="65" y="0"/>
                    </a:lnTo>
                    <a:lnTo>
                      <a:pt x="6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38" name="Freeform 26"/>
              <p:cNvSpPr>
                <a:spLocks noChangeArrowheads="1"/>
              </p:cNvSpPr>
              <p:nvPr/>
            </p:nvSpPr>
            <p:spPr bwMode="auto">
              <a:xfrm>
                <a:off x="1639" y="397"/>
                <a:ext cx="64" cy="80"/>
              </a:xfrm>
              <a:custGeom>
                <a:avLst/>
                <a:gdLst>
                  <a:gd name="T0" fmla="*/ 19 w 64"/>
                  <a:gd name="T1" fmla="*/ 51 h 80"/>
                  <a:gd name="T2" fmla="*/ 14 w 64"/>
                  <a:gd name="T3" fmla="*/ 80 h 80"/>
                  <a:gd name="T4" fmla="*/ 0 w 64"/>
                  <a:gd name="T5" fmla="*/ 80 h 80"/>
                  <a:gd name="T6" fmla="*/ 14 w 64"/>
                  <a:gd name="T7" fmla="*/ 2 h 80"/>
                  <a:gd name="T8" fmla="*/ 14 w 64"/>
                  <a:gd name="T9" fmla="*/ 2 h 80"/>
                  <a:gd name="T10" fmla="*/ 32 w 64"/>
                  <a:gd name="T11" fmla="*/ 0 h 80"/>
                  <a:gd name="T12" fmla="*/ 32 w 64"/>
                  <a:gd name="T13" fmla="*/ 0 h 80"/>
                  <a:gd name="T14" fmla="*/ 46 w 64"/>
                  <a:gd name="T15" fmla="*/ 2 h 80"/>
                  <a:gd name="T16" fmla="*/ 51 w 64"/>
                  <a:gd name="T17" fmla="*/ 3 h 80"/>
                  <a:gd name="T18" fmla="*/ 56 w 64"/>
                  <a:gd name="T19" fmla="*/ 6 h 80"/>
                  <a:gd name="T20" fmla="*/ 59 w 64"/>
                  <a:gd name="T21" fmla="*/ 10 h 80"/>
                  <a:gd name="T22" fmla="*/ 61 w 64"/>
                  <a:gd name="T23" fmla="*/ 13 h 80"/>
                  <a:gd name="T24" fmla="*/ 62 w 64"/>
                  <a:gd name="T25" fmla="*/ 18 h 80"/>
                  <a:gd name="T26" fmla="*/ 64 w 64"/>
                  <a:gd name="T27" fmla="*/ 24 h 80"/>
                  <a:gd name="T28" fmla="*/ 64 w 64"/>
                  <a:gd name="T29" fmla="*/ 24 h 80"/>
                  <a:gd name="T30" fmla="*/ 62 w 64"/>
                  <a:gd name="T31" fmla="*/ 30 h 80"/>
                  <a:gd name="T32" fmla="*/ 61 w 64"/>
                  <a:gd name="T33" fmla="*/ 35 h 80"/>
                  <a:gd name="T34" fmla="*/ 58 w 64"/>
                  <a:gd name="T35" fmla="*/ 40 h 80"/>
                  <a:gd name="T36" fmla="*/ 54 w 64"/>
                  <a:gd name="T37" fmla="*/ 45 h 80"/>
                  <a:gd name="T38" fmla="*/ 54 w 64"/>
                  <a:gd name="T39" fmla="*/ 45 h 80"/>
                  <a:gd name="T40" fmla="*/ 48 w 64"/>
                  <a:gd name="T41" fmla="*/ 48 h 80"/>
                  <a:gd name="T42" fmla="*/ 43 w 64"/>
                  <a:gd name="T43" fmla="*/ 49 h 80"/>
                  <a:gd name="T44" fmla="*/ 37 w 64"/>
                  <a:gd name="T45" fmla="*/ 51 h 80"/>
                  <a:gd name="T46" fmla="*/ 29 w 64"/>
                  <a:gd name="T47" fmla="*/ 53 h 80"/>
                  <a:gd name="T48" fmla="*/ 29 w 64"/>
                  <a:gd name="T49" fmla="*/ 53 h 80"/>
                  <a:gd name="T50" fmla="*/ 19 w 64"/>
                  <a:gd name="T51" fmla="*/ 51 h 80"/>
                  <a:gd name="T52" fmla="*/ 19 w 64"/>
                  <a:gd name="T53" fmla="*/ 51 h 80"/>
                  <a:gd name="T54" fmla="*/ 27 w 64"/>
                  <a:gd name="T55" fmla="*/ 13 h 80"/>
                  <a:gd name="T56" fmla="*/ 22 w 64"/>
                  <a:gd name="T57" fmla="*/ 40 h 80"/>
                  <a:gd name="T58" fmla="*/ 22 w 64"/>
                  <a:gd name="T59" fmla="*/ 40 h 80"/>
                  <a:gd name="T60" fmla="*/ 29 w 64"/>
                  <a:gd name="T61" fmla="*/ 40 h 80"/>
                  <a:gd name="T62" fmla="*/ 29 w 64"/>
                  <a:gd name="T63" fmla="*/ 40 h 80"/>
                  <a:gd name="T64" fmla="*/ 37 w 64"/>
                  <a:gd name="T65" fmla="*/ 38 h 80"/>
                  <a:gd name="T66" fmla="*/ 43 w 64"/>
                  <a:gd name="T67" fmla="*/ 37 h 80"/>
                  <a:gd name="T68" fmla="*/ 43 w 64"/>
                  <a:gd name="T69" fmla="*/ 37 h 80"/>
                  <a:gd name="T70" fmla="*/ 48 w 64"/>
                  <a:gd name="T71" fmla="*/ 32 h 80"/>
                  <a:gd name="T72" fmla="*/ 50 w 64"/>
                  <a:gd name="T73" fmla="*/ 26 h 80"/>
                  <a:gd name="T74" fmla="*/ 50 w 64"/>
                  <a:gd name="T75" fmla="*/ 26 h 80"/>
                  <a:gd name="T76" fmla="*/ 48 w 64"/>
                  <a:gd name="T77" fmla="*/ 19 h 80"/>
                  <a:gd name="T78" fmla="*/ 45 w 64"/>
                  <a:gd name="T79" fmla="*/ 16 h 80"/>
                  <a:gd name="T80" fmla="*/ 42 w 64"/>
                  <a:gd name="T81" fmla="*/ 13 h 80"/>
                  <a:gd name="T82" fmla="*/ 35 w 64"/>
                  <a:gd name="T83" fmla="*/ 13 h 80"/>
                  <a:gd name="T84" fmla="*/ 35 w 64"/>
                  <a:gd name="T85" fmla="*/ 13 h 80"/>
                  <a:gd name="T86" fmla="*/ 27 w 64"/>
                  <a:gd name="T87" fmla="*/ 13 h 80"/>
                  <a:gd name="T88" fmla="*/ 27 w 64"/>
                  <a:gd name="T89" fmla="*/ 13 h 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80"/>
                  <a:gd name="T137" fmla="*/ 64 w 64"/>
                  <a:gd name="T138" fmla="*/ 80 h 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80">
                    <a:moveTo>
                      <a:pt x="19" y="51"/>
                    </a:moveTo>
                    <a:lnTo>
                      <a:pt x="14" y="80"/>
                    </a:lnTo>
                    <a:lnTo>
                      <a:pt x="0" y="80"/>
                    </a:lnTo>
                    <a:lnTo>
                      <a:pt x="14" y="2"/>
                    </a:lnTo>
                    <a:lnTo>
                      <a:pt x="32" y="0"/>
                    </a:lnTo>
                    <a:lnTo>
                      <a:pt x="46" y="2"/>
                    </a:lnTo>
                    <a:lnTo>
                      <a:pt x="51" y="3"/>
                    </a:lnTo>
                    <a:lnTo>
                      <a:pt x="56" y="6"/>
                    </a:lnTo>
                    <a:lnTo>
                      <a:pt x="59" y="10"/>
                    </a:lnTo>
                    <a:lnTo>
                      <a:pt x="61" y="13"/>
                    </a:lnTo>
                    <a:lnTo>
                      <a:pt x="62" y="18"/>
                    </a:lnTo>
                    <a:lnTo>
                      <a:pt x="64" y="24"/>
                    </a:lnTo>
                    <a:lnTo>
                      <a:pt x="62" y="30"/>
                    </a:lnTo>
                    <a:lnTo>
                      <a:pt x="61" y="35"/>
                    </a:lnTo>
                    <a:lnTo>
                      <a:pt x="58" y="40"/>
                    </a:lnTo>
                    <a:lnTo>
                      <a:pt x="54" y="45"/>
                    </a:lnTo>
                    <a:lnTo>
                      <a:pt x="48" y="48"/>
                    </a:lnTo>
                    <a:lnTo>
                      <a:pt x="43" y="49"/>
                    </a:lnTo>
                    <a:lnTo>
                      <a:pt x="37" y="51"/>
                    </a:lnTo>
                    <a:lnTo>
                      <a:pt x="29" y="53"/>
                    </a:lnTo>
                    <a:lnTo>
                      <a:pt x="19" y="51"/>
                    </a:lnTo>
                    <a:close/>
                    <a:moveTo>
                      <a:pt x="27" y="13"/>
                    </a:moveTo>
                    <a:lnTo>
                      <a:pt x="22" y="40"/>
                    </a:lnTo>
                    <a:lnTo>
                      <a:pt x="29" y="40"/>
                    </a:lnTo>
                    <a:lnTo>
                      <a:pt x="37" y="38"/>
                    </a:lnTo>
                    <a:lnTo>
                      <a:pt x="43" y="37"/>
                    </a:lnTo>
                    <a:lnTo>
                      <a:pt x="48" y="32"/>
                    </a:lnTo>
                    <a:lnTo>
                      <a:pt x="50" y="26"/>
                    </a:lnTo>
                    <a:lnTo>
                      <a:pt x="48" y="19"/>
                    </a:lnTo>
                    <a:lnTo>
                      <a:pt x="45" y="16"/>
                    </a:lnTo>
                    <a:lnTo>
                      <a:pt x="42" y="13"/>
                    </a:lnTo>
                    <a:lnTo>
                      <a:pt x="35" y="13"/>
                    </a:lnTo>
                    <a:lnTo>
                      <a:pt x="2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grpSp>
        <p:pic>
          <p:nvPicPr>
            <p:cNvPr id="2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1" y="249"/>
              <a:ext cx="39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 name="Picture 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6" y="283"/>
              <a:ext cx="56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26610931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Freeform 1"/>
          <p:cNvSpPr/>
          <p:nvPr/>
        </p:nvSpPr>
        <p:spPr>
          <a:xfrm>
            <a:off x="390526" y="998538"/>
            <a:ext cx="4971588" cy="58276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133200" rIns="0" bIns="0" anchor="ctr" compatLnSpc="0">
            <a:spAutoFit/>
          </a:bodyPr>
          <a:lstStyle/>
          <a:p>
            <a:pPr fontAlgn="auto">
              <a:lnSpc>
                <a:spcPct val="76000"/>
              </a:lnSpc>
              <a:spcBef>
                <a:spcPts val="0"/>
              </a:spcBef>
              <a:spcAft>
                <a:spcPts val="0"/>
              </a:spcAft>
              <a:defRPr/>
            </a:pPr>
            <a:r>
              <a:rPr lang="en-GB" sz="4000" dirty="0">
                <a:solidFill>
                  <a:srgbClr val="000000"/>
                </a:solidFill>
                <a:latin typeface="Arial" pitchFamily="34" charset="0"/>
                <a:ea typeface="Arial Unicode MS" pitchFamily="2"/>
                <a:cs typeface="Arial" pitchFamily="34" charset="0"/>
              </a:rPr>
              <a:t>Sedimentary rocks</a:t>
            </a:r>
          </a:p>
        </p:txBody>
      </p:sp>
      <p:sp>
        <p:nvSpPr>
          <p:cNvPr id="3" name="Freeform 2"/>
          <p:cNvSpPr/>
          <p:nvPr/>
        </p:nvSpPr>
        <p:spPr>
          <a:xfrm>
            <a:off x="390525" y="1738313"/>
            <a:ext cx="8632825" cy="46101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72720" rIns="0" bIns="0" compatLnSpc="0"/>
          <a:lstStyle/>
          <a:p>
            <a:pPr marL="336240" indent="-334800" fontAlgn="auto">
              <a:spcBef>
                <a:spcPts val="800"/>
              </a:spcBef>
              <a:spcAft>
                <a:spcPts val="0"/>
              </a:spcAft>
              <a:defRPr/>
            </a:pPr>
            <a:r>
              <a:rPr lang="en-GB" sz="2400" dirty="0">
                <a:solidFill>
                  <a:srgbClr val="000000"/>
                </a:solidFill>
                <a:latin typeface="Arial" pitchFamily="34" charset="0"/>
                <a:ea typeface="Arial Unicode MS" pitchFamily="2"/>
                <a:cs typeface="Arial" pitchFamily="34" charset="0"/>
              </a:rPr>
              <a:t>Formed when sediments are cemented together</a:t>
            </a:r>
          </a:p>
          <a:p>
            <a:pPr marL="541338" lvl="1" indent="-274638"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Unicode MS" pitchFamily="2"/>
                <a:cs typeface="Arial" pitchFamily="34" charset="0"/>
              </a:rPr>
              <a:t>Experiments</a:t>
            </a:r>
          </a:p>
          <a:p>
            <a:pPr marL="541338" lvl="3" indent="-274638"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pitchFamily="2"/>
                <a:cs typeface="Arial" pitchFamily="34" charset="0"/>
              </a:rPr>
              <a:t>Weathering (Physical and Chemical Act 1 - ESEU)</a:t>
            </a:r>
          </a:p>
          <a:p>
            <a:pPr marL="541338" lvl="3" indent="-274638"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pitchFamily="2"/>
                <a:cs typeface="Arial" pitchFamily="34" charset="0"/>
              </a:rPr>
              <a:t>Deposition Demo</a:t>
            </a:r>
          </a:p>
          <a:p>
            <a:pPr marL="541338" lvl="3" indent="-274638" fontAlgn="auto">
              <a:spcBef>
                <a:spcPts val="400"/>
              </a:spcBef>
              <a:spcAft>
                <a:spcPts val="0"/>
              </a:spcAft>
              <a:buClr>
                <a:srgbClr val="000000"/>
              </a:buClr>
              <a:buSzPct val="100000"/>
              <a:buFont typeface="Arial" pitchFamily="34" charset="0"/>
              <a:buChar char="•"/>
              <a:defRPr/>
            </a:pPr>
            <a:r>
              <a:rPr lang="en-GB" sz="2000" dirty="0" err="1">
                <a:solidFill>
                  <a:srgbClr val="000000"/>
                </a:solidFill>
                <a:latin typeface="Arial" pitchFamily="34" charset="0"/>
                <a:ea typeface="Arial" pitchFamily="2"/>
                <a:cs typeface="Arial" pitchFamily="34" charset="0"/>
              </a:rPr>
              <a:t>Lithification</a:t>
            </a:r>
            <a:r>
              <a:rPr lang="en-GB" sz="2000" dirty="0">
                <a:solidFill>
                  <a:srgbClr val="000000"/>
                </a:solidFill>
                <a:latin typeface="Arial" pitchFamily="34" charset="0"/>
                <a:ea typeface="Arial" pitchFamily="2"/>
                <a:cs typeface="Arial" pitchFamily="34" charset="0"/>
              </a:rPr>
              <a:t> of Sediments (Act 4 – ESEU)</a:t>
            </a:r>
          </a:p>
          <a:p>
            <a:pPr marL="541338" lvl="3" indent="-274638" fontAlgn="auto">
              <a:spcBef>
                <a:spcPts val="400"/>
              </a:spcBef>
              <a:spcAft>
                <a:spcPts val="0"/>
              </a:spcAft>
              <a:buClr>
                <a:srgbClr val="000000"/>
              </a:buClr>
              <a:buSzPct val="100000"/>
              <a:buFont typeface="Arial" pitchFamily="34" charset="0"/>
              <a:buChar char="•"/>
              <a:defRPr/>
            </a:pPr>
            <a:r>
              <a:rPr lang="en-GB" sz="2000" dirty="0">
                <a:solidFill>
                  <a:srgbClr val="CCCCFF"/>
                </a:solidFill>
                <a:latin typeface="Arial" pitchFamily="34" charset="0"/>
                <a:ea typeface="Arial" pitchFamily="2"/>
                <a:cs typeface="Arial" pitchFamily="34" charset="0"/>
                <a:hlinkClick r:id="rId3"/>
              </a:rPr>
              <a:t>Making conglomerate</a:t>
            </a:r>
          </a:p>
          <a:p>
            <a:pPr marL="541338" lvl="1" indent="-274638"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Unicode MS" pitchFamily="2"/>
                <a:cs typeface="Arial" pitchFamily="34" charset="0"/>
              </a:rPr>
              <a:t>Activities</a:t>
            </a:r>
          </a:p>
          <a:p>
            <a:pPr marL="541338" lvl="3" indent="-274638" fontAlgn="auto">
              <a:spcBef>
                <a:spcPts val="400"/>
              </a:spcBef>
              <a:spcAft>
                <a:spcPts val="0"/>
              </a:spcAft>
              <a:buClr>
                <a:srgbClr val="000000"/>
              </a:buClr>
              <a:buSzPct val="100000"/>
              <a:buFont typeface="Arial" pitchFamily="34" charset="0"/>
              <a:buChar char="•"/>
              <a:defRPr/>
            </a:pPr>
            <a:r>
              <a:rPr lang="en-GB" sz="2000" dirty="0">
                <a:solidFill>
                  <a:srgbClr val="CCCCFF"/>
                </a:solidFill>
                <a:latin typeface="Arial" pitchFamily="34" charset="0"/>
                <a:ea typeface="Arial" pitchFamily="2"/>
                <a:cs typeface="Arial" pitchFamily="34" charset="0"/>
                <a:hlinkClick r:id="rId4"/>
              </a:rPr>
              <a:t>Sedimentary Rock </a:t>
            </a:r>
            <a:r>
              <a:rPr lang="en-GB" sz="2000" dirty="0" err="1">
                <a:solidFill>
                  <a:srgbClr val="CCCCFF"/>
                </a:solidFill>
                <a:latin typeface="Arial" pitchFamily="34" charset="0"/>
                <a:ea typeface="Arial" pitchFamily="2"/>
                <a:cs typeface="Arial" pitchFamily="34" charset="0"/>
                <a:hlinkClick r:id="rId4"/>
              </a:rPr>
              <a:t>Vodcast</a:t>
            </a:r>
            <a:endParaRPr lang="en-GB" sz="2000" dirty="0">
              <a:solidFill>
                <a:srgbClr val="CCCCFF"/>
              </a:solidFill>
              <a:latin typeface="Arial" pitchFamily="34" charset="0"/>
              <a:ea typeface="Arial" pitchFamily="2"/>
              <a:cs typeface="Arial" pitchFamily="34" charset="0"/>
              <a:hlinkClick r:id="rId4"/>
            </a:endParaRPr>
          </a:p>
          <a:p>
            <a:pPr marL="541338" lvl="3" indent="-274638"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pitchFamily="2"/>
                <a:cs typeface="Arial" pitchFamily="34" charset="0"/>
              </a:rPr>
              <a:t>Rocky Road Conglomerate</a:t>
            </a:r>
          </a:p>
          <a:p>
            <a:pPr marL="541338" lvl="1" indent="-274638" fontAlgn="auto">
              <a:spcBef>
                <a:spcPts val="400"/>
              </a:spcBef>
              <a:spcAft>
                <a:spcPts val="0"/>
              </a:spcAft>
              <a:buClr>
                <a:srgbClr val="000000"/>
              </a:buClr>
              <a:buSzPct val="100000"/>
              <a:buFont typeface="Arial" pitchFamily="34" charset="0"/>
              <a:buChar char="•"/>
              <a:defRPr/>
            </a:pPr>
            <a:r>
              <a:rPr lang="en-GB" sz="2000" dirty="0">
                <a:solidFill>
                  <a:srgbClr val="CCCCFF"/>
                </a:solidFill>
                <a:latin typeface="Arial" pitchFamily="34" charset="0"/>
                <a:ea typeface="Arial Unicode MS" pitchFamily="2"/>
                <a:cs typeface="Arial" pitchFamily="34" charset="0"/>
                <a:hlinkClick r:id="rId5"/>
              </a:rPr>
              <a:t>Animations</a:t>
            </a:r>
          </a:p>
        </p:txBody>
      </p:sp>
      <p:sp>
        <p:nvSpPr>
          <p:cNvPr id="4" name="Freeform 3"/>
          <p:cNvSpPr/>
          <p:nvPr/>
        </p:nvSpPr>
        <p:spPr>
          <a:xfrm>
            <a:off x="3911600" y="6153150"/>
            <a:ext cx="3949700" cy="38583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p>
            <a:pPr algn="ctr" fontAlgn="auto">
              <a:spcBef>
                <a:spcPts val="0"/>
              </a:spcBef>
              <a:spcAft>
                <a:spcPts val="0"/>
              </a:spcAft>
              <a:defRPr/>
            </a:pPr>
            <a:r>
              <a:rPr lang="en-GB" sz="1200" dirty="0">
                <a:solidFill>
                  <a:srgbClr val="000000"/>
                </a:solidFill>
                <a:latin typeface="Arial" pitchFamily="34" charset="0"/>
                <a:ea typeface="Arial Unicode MS" pitchFamily="2"/>
                <a:cs typeface="Arial" pitchFamily="34" charset="0"/>
              </a:rPr>
              <a:t>Image Courtesy of</a:t>
            </a:r>
            <a:r>
              <a:rPr lang="en-GB" sz="1200" b="1" dirty="0">
                <a:solidFill>
                  <a:srgbClr val="CCCCFF"/>
                </a:solidFill>
                <a:latin typeface="Arial" pitchFamily="34" charset="0"/>
                <a:ea typeface="Arial Unicode MS" pitchFamily="2"/>
                <a:cs typeface="Arial" pitchFamily="34" charset="0"/>
              </a:rPr>
              <a:t> </a:t>
            </a:r>
            <a:r>
              <a:rPr lang="en-GB" sz="800" b="1" dirty="0">
                <a:solidFill>
                  <a:srgbClr val="2D2DB9"/>
                </a:solidFill>
                <a:latin typeface="Arial" pitchFamily="34" charset="0"/>
                <a:ea typeface="Arial Unicode MS" pitchFamily="2"/>
                <a:cs typeface="Arial" pitchFamily="34" charset="0"/>
              </a:rPr>
              <a:t>http://www.dkimages.com/discover/previews/1051/25002102.JPG</a:t>
            </a:r>
          </a:p>
        </p:txBody>
      </p:sp>
      <p:pic>
        <p:nvPicPr>
          <p:cNvPr id="11269"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5375" y="3971925"/>
            <a:ext cx="19621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Freeform 1"/>
          <p:cNvSpPr/>
          <p:nvPr/>
        </p:nvSpPr>
        <p:spPr>
          <a:xfrm>
            <a:off x="390526" y="998538"/>
            <a:ext cx="6631712" cy="62758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133200" rIns="0" bIns="0" anchor="ctr" compatLnSpc="0">
            <a:spAutoFit/>
          </a:bodyPr>
          <a:lstStyle/>
          <a:p>
            <a:pPr fontAlgn="auto">
              <a:lnSpc>
                <a:spcPct val="76000"/>
              </a:lnSpc>
              <a:spcBef>
                <a:spcPts val="0"/>
              </a:spcBef>
              <a:spcAft>
                <a:spcPts val="0"/>
              </a:spcAft>
              <a:defRPr/>
            </a:pPr>
            <a:r>
              <a:rPr lang="en-GB" sz="4400" dirty="0">
                <a:solidFill>
                  <a:srgbClr val="000000"/>
                </a:solidFill>
                <a:latin typeface="Arial" pitchFamily="34" charset="0"/>
                <a:ea typeface="Arial Unicode MS" pitchFamily="2"/>
                <a:cs typeface="Arial" pitchFamily="34" charset="0"/>
              </a:rPr>
              <a:t>Principles of stratigraphy</a:t>
            </a:r>
          </a:p>
        </p:txBody>
      </p:sp>
      <p:sp>
        <p:nvSpPr>
          <p:cNvPr id="3" name="Freeform 2"/>
          <p:cNvSpPr/>
          <p:nvPr/>
        </p:nvSpPr>
        <p:spPr>
          <a:xfrm>
            <a:off x="390525" y="1738313"/>
            <a:ext cx="7998873" cy="47512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72720" rIns="0" bIns="0" compatLnSpc="0"/>
          <a:lstStyle/>
          <a:p>
            <a:pPr marL="266700" indent="-266700" fontAlgn="auto">
              <a:spcBef>
                <a:spcPts val="800"/>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Principle of Superposition </a:t>
            </a:r>
          </a:p>
          <a:p>
            <a:pPr marL="541338" lvl="1" indent="-274638"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Unicode MS" pitchFamily="2"/>
                <a:cs typeface="Arial" pitchFamily="34" charset="0"/>
              </a:rPr>
              <a:t>oldest layers on the bottom</a:t>
            </a:r>
          </a:p>
          <a:p>
            <a:pPr marL="266700" indent="-266700" fontAlgn="auto">
              <a:spcBef>
                <a:spcPts val="1200"/>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Principle of Original Horizontality </a:t>
            </a:r>
          </a:p>
          <a:p>
            <a:pPr marL="541338" lvl="1" indent="-274638"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Unicode MS" pitchFamily="2"/>
                <a:cs typeface="Arial" pitchFamily="34" charset="0"/>
              </a:rPr>
              <a:t>all layers were originally deposited horizontally</a:t>
            </a:r>
          </a:p>
          <a:p>
            <a:pPr marL="266700" indent="-266700" fontAlgn="auto">
              <a:spcBef>
                <a:spcPts val="1200"/>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Principle of Cross-cutting Relationships </a:t>
            </a:r>
          </a:p>
          <a:p>
            <a:pPr marL="541338" lvl="1" indent="-274638"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Unicode MS" pitchFamily="2"/>
                <a:cs typeface="Arial" pitchFamily="34" charset="0"/>
              </a:rPr>
              <a:t>anything that crosses over something else must be the youngest e.g. intrusions, faults</a:t>
            </a:r>
          </a:p>
          <a:p>
            <a:pPr marL="266700" indent="-266700" fontAlgn="auto">
              <a:spcBef>
                <a:spcPts val="1200"/>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Principle of Inclusions </a:t>
            </a:r>
          </a:p>
          <a:p>
            <a:pPr marL="541338" lvl="1" indent="-274638"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Unicode MS" pitchFamily="2"/>
                <a:cs typeface="Arial" pitchFamily="34" charset="0"/>
              </a:rPr>
              <a:t>anything included in something else must be older than </a:t>
            </a:r>
            <a:br>
              <a:rPr lang="en-GB" sz="2000" dirty="0">
                <a:solidFill>
                  <a:srgbClr val="000000"/>
                </a:solidFill>
                <a:latin typeface="Arial" pitchFamily="34" charset="0"/>
                <a:ea typeface="Arial Unicode MS" pitchFamily="2"/>
                <a:cs typeface="Arial" pitchFamily="34" charset="0"/>
              </a:rPr>
            </a:br>
            <a:r>
              <a:rPr lang="en-GB" sz="2000" dirty="0">
                <a:solidFill>
                  <a:srgbClr val="000000"/>
                </a:solidFill>
                <a:latin typeface="Arial" pitchFamily="34" charset="0"/>
                <a:ea typeface="Arial Unicode MS" pitchFamily="2"/>
                <a:cs typeface="Arial" pitchFamily="34" charset="0"/>
              </a:rPr>
              <a:t>the thing in which it is included e.g. sedimentary rocks, </a:t>
            </a:r>
            <a:r>
              <a:rPr lang="en-GB" sz="2000" dirty="0" err="1">
                <a:solidFill>
                  <a:srgbClr val="000000"/>
                </a:solidFill>
                <a:latin typeface="Arial" pitchFamily="34" charset="0"/>
                <a:ea typeface="Arial Unicode MS" pitchFamily="2"/>
                <a:cs typeface="Arial" pitchFamily="34" charset="0"/>
              </a:rPr>
              <a:t>stoping</a:t>
            </a:r>
            <a:endParaRPr lang="en-GB" sz="2000" dirty="0">
              <a:solidFill>
                <a:srgbClr val="000000"/>
              </a:solidFill>
              <a:latin typeface="Arial" pitchFamily="34" charset="0"/>
              <a:ea typeface="Arial Unicode MS" pitchFamily="2"/>
              <a:cs typeface="Arial" pitchFamily="34" charset="0"/>
            </a:endParaRPr>
          </a:p>
          <a:p>
            <a:pPr marL="266700" indent="-266700" fontAlgn="auto">
              <a:spcBef>
                <a:spcPts val="1200"/>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Principle of causality</a:t>
            </a:r>
          </a:p>
          <a:p>
            <a:pPr marL="541338" indent="-274638"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Unicode MS" pitchFamily="2"/>
                <a:cs typeface="Arial" pitchFamily="34" charset="0"/>
              </a:rPr>
              <a:t>an event cannot precede its cause</a:t>
            </a:r>
            <a:endParaRPr lang="en-GB" sz="2400" dirty="0">
              <a:solidFill>
                <a:srgbClr val="000000"/>
              </a:solidFill>
              <a:latin typeface="Arial" pitchFamily="34" charset="0"/>
              <a:ea typeface="Arial Unicode MS" pitchFamily="2"/>
              <a:cs typeface="Arial"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Freeform 1"/>
          <p:cNvSpPr/>
          <p:nvPr/>
        </p:nvSpPr>
        <p:spPr>
          <a:xfrm>
            <a:off x="390525" y="998538"/>
            <a:ext cx="6374259" cy="58276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133200" rIns="0" bIns="0" anchor="ctr" compatLnSpc="0">
            <a:spAutoFit/>
          </a:bodyPr>
          <a:lstStyle/>
          <a:p>
            <a:pPr fontAlgn="auto">
              <a:lnSpc>
                <a:spcPct val="76000"/>
              </a:lnSpc>
              <a:spcBef>
                <a:spcPts val="0"/>
              </a:spcBef>
              <a:spcAft>
                <a:spcPts val="0"/>
              </a:spcAft>
              <a:defRPr/>
            </a:pPr>
            <a:r>
              <a:rPr lang="en-GB" sz="4000" dirty="0">
                <a:solidFill>
                  <a:srgbClr val="000000"/>
                </a:solidFill>
                <a:latin typeface="Arial" pitchFamily="34" charset="0"/>
                <a:ea typeface="Arial Unicode MS" pitchFamily="2"/>
                <a:cs typeface="Arial" pitchFamily="34" charset="0"/>
              </a:rPr>
              <a:t>Geological cross-sections</a:t>
            </a:r>
          </a:p>
        </p:txBody>
      </p:sp>
      <p:sp>
        <p:nvSpPr>
          <p:cNvPr id="3" name="Freeform 2"/>
          <p:cNvSpPr/>
          <p:nvPr/>
        </p:nvSpPr>
        <p:spPr>
          <a:xfrm>
            <a:off x="390525" y="1738313"/>
            <a:ext cx="7324170" cy="46101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72720" rIns="0" bIns="0" compatLnSpc="0"/>
          <a:lstStyle/>
          <a:p>
            <a:pPr fontAlgn="auto">
              <a:spcBef>
                <a:spcPts val="400"/>
              </a:spcBef>
              <a:spcAft>
                <a:spcPts val="0"/>
              </a:spcAft>
              <a:buClr>
                <a:srgbClr val="000000"/>
              </a:buClr>
              <a:buSzPct val="100000"/>
              <a:defRPr/>
            </a:pPr>
            <a:r>
              <a:rPr lang="en-GB" sz="2400" dirty="0">
                <a:solidFill>
                  <a:srgbClr val="000000"/>
                </a:solidFill>
                <a:latin typeface="Arial" pitchFamily="34" charset="0"/>
                <a:ea typeface="Arial Unicode MS" pitchFamily="2"/>
                <a:cs typeface="Arial" pitchFamily="34" charset="0"/>
              </a:rPr>
              <a:t>Diagrams that show the patterns of rocks as they would exist under the Earth’s surface; can be interpreted to determine the geological events that occurred in the region</a:t>
            </a:r>
          </a:p>
          <a:p>
            <a:pPr marL="541338" lvl="1" indent="-274638"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Unicode MS" pitchFamily="2"/>
                <a:cs typeface="Arial" pitchFamily="34" charset="0"/>
              </a:rPr>
              <a:t>Activities</a:t>
            </a:r>
          </a:p>
          <a:p>
            <a:pPr marL="541338" lvl="3" indent="-274638"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pitchFamily="2"/>
                <a:cs typeface="Arial" pitchFamily="34" charset="0"/>
              </a:rPr>
              <a:t> A slice of geological cake</a:t>
            </a:r>
          </a:p>
          <a:p>
            <a:pPr marL="541338" lvl="3" indent="-274638"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pitchFamily="2"/>
                <a:cs typeface="Arial" pitchFamily="34" charset="0"/>
              </a:rPr>
              <a:t>Drawing cross-sections from drill core data</a:t>
            </a:r>
          </a:p>
          <a:p>
            <a:pPr marL="541338" lvl="3" indent="-274638"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pitchFamily="2"/>
                <a:cs typeface="Arial" pitchFamily="34" charset="0"/>
              </a:rPr>
              <a:t>Using 3-D GIS model on </a:t>
            </a:r>
            <a:br>
              <a:rPr lang="en-GB" sz="2000" dirty="0">
                <a:solidFill>
                  <a:srgbClr val="000000"/>
                </a:solidFill>
                <a:latin typeface="Arial" pitchFamily="34" charset="0"/>
                <a:ea typeface="Arial" pitchFamily="2"/>
                <a:cs typeface="Arial" pitchFamily="34" charset="0"/>
              </a:rPr>
            </a:br>
            <a:r>
              <a:rPr lang="en-GB" sz="2000" dirty="0">
                <a:solidFill>
                  <a:srgbClr val="000000"/>
                </a:solidFill>
                <a:latin typeface="Arial" pitchFamily="34" charset="0"/>
                <a:ea typeface="Arial" pitchFamily="2"/>
                <a:cs typeface="Arial" pitchFamily="34" charset="0"/>
              </a:rPr>
              <a:t>OresomeResources.com</a:t>
            </a:r>
          </a:p>
          <a:p>
            <a:pPr marL="541338" lvl="1" indent="-274638" fontAlgn="auto">
              <a:spcBef>
                <a:spcPts val="400"/>
              </a:spcBef>
              <a:spcAft>
                <a:spcPts val="0"/>
              </a:spcAft>
              <a:buClr>
                <a:srgbClr val="000000"/>
              </a:buClr>
              <a:buSzPct val="100000"/>
              <a:buFont typeface="Arial" pitchFamily="34" charset="0"/>
              <a:buChar char="•"/>
              <a:defRPr/>
            </a:pPr>
            <a:r>
              <a:rPr lang="en-GB" sz="2000" dirty="0">
                <a:solidFill>
                  <a:srgbClr val="CCCCFF"/>
                </a:solidFill>
                <a:latin typeface="Arial" pitchFamily="34" charset="0"/>
                <a:ea typeface="Arial Unicode MS" pitchFamily="2"/>
                <a:cs typeface="Arial" pitchFamily="34" charset="0"/>
                <a:hlinkClick r:id="rId3"/>
              </a:rPr>
              <a:t>Animations</a:t>
            </a:r>
          </a:p>
          <a:p>
            <a:pPr marL="792000" lvl="1" indent="-334800" fontAlgn="auto">
              <a:spcBef>
                <a:spcPts val="400"/>
              </a:spcBef>
              <a:spcAft>
                <a:spcPts val="573"/>
              </a:spcAft>
              <a:defRPr/>
            </a:pPr>
            <a:endParaRPr lang="en-GB" sz="2400" dirty="0">
              <a:solidFill>
                <a:srgbClr val="0000FF"/>
              </a:solidFill>
              <a:latin typeface="Arial" pitchFamily="34" charset="0"/>
              <a:ea typeface="Arial Unicode MS" pitchFamily="2"/>
              <a:cs typeface="Arial" pitchFamily="34" charset="0"/>
            </a:endParaRPr>
          </a:p>
        </p:txBody>
      </p:sp>
      <p:pic>
        <p:nvPicPr>
          <p:cNvPr id="1331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4090" y="4059191"/>
            <a:ext cx="3081337"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3224098" y="6199573"/>
            <a:ext cx="2518743" cy="38583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5000" rIns="90000" bIns="45000" compatLnSpc="0">
            <a:spAutoFit/>
          </a:bodyPr>
          <a:lstStyle/>
          <a:p>
            <a:pPr algn="ctr" fontAlgn="auto">
              <a:spcBef>
                <a:spcPts val="0"/>
              </a:spcBef>
              <a:spcAft>
                <a:spcPts val="0"/>
              </a:spcAft>
              <a:defRPr/>
            </a:pPr>
            <a:r>
              <a:rPr lang="en-GB" sz="1200" dirty="0">
                <a:solidFill>
                  <a:srgbClr val="000000"/>
                </a:solidFill>
                <a:latin typeface="Arial" pitchFamily="34" charset="0"/>
                <a:ea typeface="Arial Unicode MS" pitchFamily="2"/>
                <a:cs typeface="Arial" pitchFamily="34" charset="0"/>
              </a:rPr>
              <a:t>Image Courtesy of</a:t>
            </a:r>
            <a:br>
              <a:rPr lang="en-GB" sz="1200" dirty="0">
                <a:solidFill>
                  <a:srgbClr val="0000FF"/>
                </a:solidFill>
                <a:latin typeface="Arial" pitchFamily="34" charset="0"/>
                <a:ea typeface="Arial Unicode MS" pitchFamily="2"/>
                <a:cs typeface="Arial" pitchFamily="34" charset="0"/>
              </a:rPr>
            </a:br>
            <a:r>
              <a:rPr lang="en-GB" sz="800" b="1" dirty="0">
                <a:solidFill>
                  <a:srgbClr val="CCCCFF"/>
                </a:solidFill>
                <a:latin typeface="Arial" pitchFamily="34" charset="0"/>
                <a:ea typeface="Arial Unicode MS" pitchFamily="2"/>
                <a:cs typeface="Arial" pitchFamily="34" charset="0"/>
                <a:hlinkClick r:id="rId5"/>
              </a:rPr>
              <a:t>http://www.winona.edu/geology/MRW/maps.htm</a:t>
            </a:r>
            <a:endParaRPr lang="en-GB" sz="800" dirty="0">
              <a:solidFill>
                <a:srgbClr val="000000"/>
              </a:solidFill>
              <a:latin typeface="Arial" pitchFamily="34" charset="0"/>
              <a:ea typeface="Arial Unicode MS" pitchFamily="2"/>
              <a:cs typeface="Arial"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Freeform 1"/>
          <p:cNvSpPr/>
          <p:nvPr/>
        </p:nvSpPr>
        <p:spPr>
          <a:xfrm>
            <a:off x="419100" y="630238"/>
            <a:ext cx="8455025" cy="14001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133200" rIns="0" bIns="0" anchor="ctr" compatLnSpc="0"/>
          <a:lstStyle/>
          <a:p>
            <a:pPr fontAlgn="auto">
              <a:lnSpc>
                <a:spcPct val="76000"/>
              </a:lnSpc>
              <a:spcBef>
                <a:spcPts val="0"/>
              </a:spcBef>
              <a:spcAft>
                <a:spcPts val="0"/>
              </a:spcAft>
              <a:defRPr/>
            </a:pPr>
            <a:r>
              <a:rPr lang="en-GB" sz="4400" dirty="0">
                <a:solidFill>
                  <a:srgbClr val="000000"/>
                </a:solidFill>
                <a:latin typeface="Arial" pitchFamily="34" charset="0"/>
                <a:ea typeface="Arial Unicode MS" pitchFamily="2"/>
                <a:cs typeface="Arial" pitchFamily="34" charset="0"/>
              </a:rPr>
              <a:t>Metamorphic rocks</a:t>
            </a:r>
          </a:p>
        </p:txBody>
      </p:sp>
      <p:sp>
        <p:nvSpPr>
          <p:cNvPr id="3" name="Freeform 2"/>
          <p:cNvSpPr/>
          <p:nvPr/>
        </p:nvSpPr>
        <p:spPr>
          <a:xfrm>
            <a:off x="390525" y="1738313"/>
            <a:ext cx="7146617" cy="46101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72720" rIns="0" bIns="0" compatLnSpc="0"/>
          <a:lstStyle/>
          <a:p>
            <a:pPr fontAlgn="auto">
              <a:spcBef>
                <a:spcPts val="800"/>
              </a:spcBef>
              <a:spcAft>
                <a:spcPts val="0"/>
              </a:spcAft>
              <a:defRPr/>
            </a:pPr>
            <a:r>
              <a:rPr lang="en-GB" sz="2400" dirty="0">
                <a:solidFill>
                  <a:srgbClr val="000000"/>
                </a:solidFill>
                <a:latin typeface="Arial" pitchFamily="34" charset="0"/>
                <a:ea typeface="Arial Unicode MS" pitchFamily="2"/>
                <a:cs typeface="Arial" pitchFamily="34" charset="0"/>
              </a:rPr>
              <a:t>Metamorphic Rocks</a:t>
            </a:r>
          </a:p>
          <a:p>
            <a:pPr marL="266700" lvl="1" indent="-266700" fontAlgn="auto">
              <a:spcBef>
                <a:spcPts val="800"/>
              </a:spcBef>
              <a:spcAft>
                <a:spcPts val="0"/>
              </a:spcAft>
              <a:buFont typeface="Arial" pitchFamily="34" charset="0"/>
              <a:buChar char="–"/>
              <a:defRPr/>
            </a:pPr>
            <a:r>
              <a:rPr lang="en-GB" sz="2400" dirty="0">
                <a:solidFill>
                  <a:srgbClr val="000000"/>
                </a:solidFill>
                <a:latin typeface="Arial" pitchFamily="34" charset="0"/>
                <a:ea typeface="Arial Unicode MS" pitchFamily="2"/>
                <a:cs typeface="Arial" pitchFamily="34" charset="0"/>
              </a:rPr>
              <a:t>formed as a result of heat and pressure being applied to pre-existing rocks</a:t>
            </a:r>
          </a:p>
          <a:p>
            <a:pPr marL="541338" indent="-274638" fontAlgn="auto">
              <a:spcBef>
                <a:spcPts val="800"/>
              </a:spcBef>
              <a:spcAft>
                <a:spcPts val="0"/>
              </a:spcAft>
              <a:buClr>
                <a:srgbClr val="000000"/>
              </a:buClr>
              <a:buSzPct val="100000"/>
              <a:buFont typeface="Times New Roman" pitchFamily="18"/>
              <a:buChar char="•"/>
              <a:defRPr/>
            </a:pPr>
            <a:r>
              <a:rPr lang="en-GB" sz="2400" dirty="0">
                <a:solidFill>
                  <a:srgbClr val="000000"/>
                </a:solidFill>
                <a:latin typeface="Arial" pitchFamily="34" charset="0"/>
                <a:ea typeface="Arial Unicode MS" pitchFamily="2"/>
                <a:cs typeface="Arial" pitchFamily="34" charset="0"/>
              </a:rPr>
              <a:t>Activities</a:t>
            </a:r>
          </a:p>
          <a:p>
            <a:pPr marL="541338" lvl="2" indent="-274638" fontAlgn="auto">
              <a:spcBef>
                <a:spcPts val="400"/>
              </a:spcBef>
              <a:spcAft>
                <a:spcPts val="0"/>
              </a:spcAft>
              <a:buClr>
                <a:srgbClr val="000000"/>
              </a:buClr>
              <a:buSzPct val="100000"/>
              <a:buFont typeface="Times New Roman" pitchFamily="18"/>
              <a:buChar char="•"/>
              <a:defRPr/>
            </a:pPr>
            <a:r>
              <a:rPr lang="en-GB" dirty="0">
                <a:solidFill>
                  <a:srgbClr val="000000"/>
                </a:solidFill>
                <a:latin typeface="Arial" pitchFamily="34" charset="0"/>
                <a:ea typeface="Arial" pitchFamily="2"/>
                <a:cs typeface="Arial" pitchFamily="34" charset="0"/>
              </a:rPr>
              <a:t>Properties of MM Rocks (SOM p33-34)</a:t>
            </a:r>
          </a:p>
          <a:p>
            <a:pPr marL="541338" lvl="2" indent="-274638" fontAlgn="auto">
              <a:spcBef>
                <a:spcPts val="400"/>
              </a:spcBef>
              <a:spcAft>
                <a:spcPts val="0"/>
              </a:spcAft>
              <a:buClr>
                <a:srgbClr val="000000"/>
              </a:buClr>
              <a:buSzPct val="100000"/>
              <a:buFont typeface="Times New Roman" pitchFamily="18"/>
              <a:buChar char="•"/>
              <a:defRPr/>
            </a:pPr>
            <a:r>
              <a:rPr lang="en-GB" dirty="0">
                <a:solidFill>
                  <a:srgbClr val="000000"/>
                </a:solidFill>
                <a:latin typeface="Arial" pitchFamily="34" charset="0"/>
                <a:ea typeface="Arial" pitchFamily="2"/>
                <a:cs typeface="Arial" pitchFamily="34" charset="0"/>
              </a:rPr>
              <a:t>Identifying MM Rocks</a:t>
            </a:r>
          </a:p>
          <a:p>
            <a:pPr marL="541338" lvl="2" indent="-274638" fontAlgn="auto">
              <a:spcBef>
                <a:spcPts val="400"/>
              </a:spcBef>
              <a:spcAft>
                <a:spcPts val="0"/>
              </a:spcAft>
              <a:buClr>
                <a:srgbClr val="000000"/>
              </a:buClr>
              <a:buSzPct val="100000"/>
              <a:buFont typeface="Arial" pitchFamily="34"/>
              <a:buChar char="•"/>
              <a:defRPr/>
            </a:pPr>
            <a:r>
              <a:rPr lang="en-GB" dirty="0">
                <a:solidFill>
                  <a:srgbClr val="CCCCFF"/>
                </a:solidFill>
                <a:latin typeface="Arial" pitchFamily="34" charset="0"/>
                <a:ea typeface="Arial" pitchFamily="2"/>
                <a:cs typeface="Arial" pitchFamily="34" charset="0"/>
                <a:hlinkClick r:id="rId3"/>
              </a:rPr>
              <a:t>Crossword</a:t>
            </a:r>
            <a:endParaRPr lang="en-GB" dirty="0">
              <a:solidFill>
                <a:srgbClr val="000000"/>
              </a:solidFill>
              <a:latin typeface="Arial" pitchFamily="34" charset="0"/>
              <a:ea typeface="Arial Unicode MS" pitchFamily="2"/>
              <a:cs typeface="Arial" pitchFamily="34" charset="0"/>
            </a:endParaRPr>
          </a:p>
          <a:p>
            <a:pPr marL="541338" indent="-274638" fontAlgn="auto">
              <a:spcBef>
                <a:spcPts val="1200"/>
              </a:spcBef>
              <a:spcAft>
                <a:spcPts val="0"/>
              </a:spcAft>
              <a:buClr>
                <a:srgbClr val="000000"/>
              </a:buClr>
              <a:buSzPct val="100000"/>
              <a:buFont typeface="Arial" pitchFamily="34"/>
              <a:buChar char="•"/>
              <a:defRPr/>
            </a:pPr>
            <a:r>
              <a:rPr lang="en-GB" sz="2400" dirty="0">
                <a:solidFill>
                  <a:srgbClr val="CCCCFF"/>
                </a:solidFill>
                <a:latin typeface="Arial" pitchFamily="34" charset="0"/>
                <a:ea typeface="Arial Unicode MS" pitchFamily="2"/>
                <a:cs typeface="Arial" pitchFamily="34" charset="0"/>
                <a:hlinkClick r:id="rId4"/>
              </a:rPr>
              <a:t>Animations</a:t>
            </a:r>
          </a:p>
        </p:txBody>
      </p:sp>
      <p:pic>
        <p:nvPicPr>
          <p:cNvPr id="1434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20731" y="3429000"/>
            <a:ext cx="239712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4957193" y="5694285"/>
            <a:ext cx="3124200" cy="50374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p>
            <a:pPr algn="ctr" fontAlgn="auto">
              <a:spcBef>
                <a:spcPts val="0"/>
              </a:spcBef>
              <a:spcAft>
                <a:spcPts val="0"/>
              </a:spcAft>
              <a:defRPr/>
            </a:pPr>
            <a:r>
              <a:rPr lang="en-GB" sz="1200" dirty="0">
                <a:solidFill>
                  <a:srgbClr val="000000"/>
                </a:solidFill>
                <a:latin typeface="Arial" pitchFamily="34" charset="0"/>
                <a:ea typeface="Arial Unicode MS" pitchFamily="2"/>
                <a:cs typeface="Arial" pitchFamily="34" charset="0"/>
              </a:rPr>
              <a:t>Image Courtesy of</a:t>
            </a:r>
            <a:br>
              <a:rPr lang="en-GB" sz="1200" dirty="0">
                <a:solidFill>
                  <a:srgbClr val="0000FF"/>
                </a:solidFill>
                <a:latin typeface="Arial" pitchFamily="34" charset="0"/>
                <a:ea typeface="Arial Unicode MS" pitchFamily="2"/>
                <a:cs typeface="Arial" pitchFamily="34" charset="0"/>
              </a:rPr>
            </a:br>
            <a:r>
              <a:rPr lang="en-GB" sz="800" b="1" u="sng" dirty="0">
                <a:solidFill>
                  <a:srgbClr val="0000FF"/>
                </a:solidFill>
                <a:latin typeface="Arial" pitchFamily="34" charset="0"/>
                <a:ea typeface="Arial Unicode MS" pitchFamily="2"/>
                <a:cs typeface="Arial" pitchFamily="34" charset="0"/>
              </a:rPr>
              <a:t>http://www.cropsoil.uga.edu/soilsandhydrology/Important%20Rocks%20&amp;%20Minerals.htm</a:t>
            </a:r>
            <a:r>
              <a:rPr lang="en-GB" sz="800" b="1" dirty="0">
                <a:solidFill>
                  <a:srgbClr val="0000FF"/>
                </a:solidFill>
                <a:latin typeface="Arial" pitchFamily="34" charset="0"/>
                <a:ea typeface="Arial Unicode MS" pitchFamily="2"/>
                <a:cs typeface="Arial" pitchFamily="34" charset="0"/>
              </a:rPr>
              <a:t>`</a:t>
            </a:r>
            <a:endParaRPr lang="en-GB" sz="800" dirty="0">
              <a:solidFill>
                <a:srgbClr val="000000"/>
              </a:solidFill>
              <a:latin typeface="Arial" pitchFamily="34" charset="0"/>
              <a:ea typeface="Arial Unicode MS" pitchFamily="2"/>
              <a:cs typeface="Arial"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Freeform 1"/>
          <p:cNvSpPr/>
          <p:nvPr/>
        </p:nvSpPr>
        <p:spPr>
          <a:xfrm>
            <a:off x="390525" y="998538"/>
            <a:ext cx="5839657" cy="58276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133200" rIns="0" bIns="0" anchor="ctr" compatLnSpc="0">
            <a:spAutoFit/>
          </a:bodyPr>
          <a:lstStyle/>
          <a:p>
            <a:pPr fontAlgn="auto">
              <a:lnSpc>
                <a:spcPct val="76000"/>
              </a:lnSpc>
              <a:spcBef>
                <a:spcPts val="0"/>
              </a:spcBef>
              <a:spcAft>
                <a:spcPts val="0"/>
              </a:spcAft>
              <a:defRPr/>
            </a:pPr>
            <a:r>
              <a:rPr lang="en-GB" sz="4000" dirty="0">
                <a:solidFill>
                  <a:srgbClr val="000000"/>
                </a:solidFill>
                <a:latin typeface="Arial" pitchFamily="34" charset="0"/>
                <a:ea typeface="Arial Unicode MS" pitchFamily="2"/>
                <a:cs typeface="Arial" pitchFamily="34" charset="0"/>
              </a:rPr>
              <a:t>Igneous rocks</a:t>
            </a:r>
          </a:p>
        </p:txBody>
      </p:sp>
      <p:sp>
        <p:nvSpPr>
          <p:cNvPr id="3" name="Freeform 2"/>
          <p:cNvSpPr/>
          <p:nvPr/>
        </p:nvSpPr>
        <p:spPr>
          <a:xfrm>
            <a:off x="390525" y="1738313"/>
            <a:ext cx="7886700" cy="51450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72720" rIns="0" bIns="0" compatLnSpc="0"/>
          <a:lstStyle/>
          <a:p>
            <a:pPr fontAlgn="auto">
              <a:spcBef>
                <a:spcPts val="800"/>
              </a:spcBef>
              <a:spcAft>
                <a:spcPts val="0"/>
              </a:spcAft>
              <a:buClr>
                <a:srgbClr val="000000"/>
              </a:buClr>
              <a:buSzPct val="100000"/>
              <a:defRPr/>
            </a:pPr>
            <a:r>
              <a:rPr lang="en-GB" sz="2400" dirty="0">
                <a:solidFill>
                  <a:srgbClr val="000000"/>
                </a:solidFill>
                <a:latin typeface="Arial" pitchFamily="34" charset="0"/>
                <a:ea typeface="Arial Unicode MS" pitchFamily="2"/>
                <a:cs typeface="Arial" pitchFamily="34" charset="0"/>
              </a:rPr>
              <a:t>Igneous Rocks </a:t>
            </a:r>
          </a:p>
          <a:p>
            <a:pPr marL="266700" lvl="1" indent="-266700"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Unicode MS" pitchFamily="2"/>
                <a:cs typeface="Arial" pitchFamily="34" charset="0"/>
              </a:rPr>
              <a:t>formed when molten material cools and crystallises above (extrusive) or below (intrusive) the Earth’s surface</a:t>
            </a:r>
          </a:p>
          <a:p>
            <a:pPr marL="541338" lvl="2" indent="-274638" fontAlgn="auto">
              <a:spcBef>
                <a:spcPts val="800"/>
              </a:spcBef>
              <a:spcAft>
                <a:spcPts val="0"/>
              </a:spcAft>
              <a:buClr>
                <a:srgbClr val="000000"/>
              </a:buClr>
              <a:buSzPct val="100000"/>
              <a:buFont typeface="Times New Roman" pitchFamily="18"/>
              <a:buChar char="•"/>
              <a:defRPr/>
            </a:pPr>
            <a:r>
              <a:rPr lang="en-GB" sz="2400" dirty="0">
                <a:solidFill>
                  <a:srgbClr val="000000"/>
                </a:solidFill>
                <a:latin typeface="Arial" pitchFamily="34" charset="0"/>
                <a:ea typeface="Arial Unicode MS" pitchFamily="2"/>
                <a:cs typeface="Arial" pitchFamily="34" charset="0"/>
              </a:rPr>
              <a:t>Experiments</a:t>
            </a:r>
          </a:p>
          <a:p>
            <a:pPr marL="827088" lvl="4" indent="-285750" fontAlgn="auto">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Heating and cooling igneous rocks </a:t>
            </a:r>
            <a:br>
              <a:rPr lang="en-GB" dirty="0">
                <a:solidFill>
                  <a:srgbClr val="000000"/>
                </a:solidFill>
                <a:latin typeface="Arial" pitchFamily="34" charset="0"/>
                <a:ea typeface="Arial" pitchFamily="2"/>
                <a:cs typeface="Arial" pitchFamily="34" charset="0"/>
              </a:rPr>
            </a:br>
            <a:r>
              <a:rPr lang="en-GB" dirty="0">
                <a:solidFill>
                  <a:srgbClr val="000000"/>
                </a:solidFill>
                <a:latin typeface="Arial" pitchFamily="34" charset="0"/>
                <a:ea typeface="Arial" pitchFamily="2"/>
                <a:cs typeface="Arial" pitchFamily="34" charset="0"/>
              </a:rPr>
              <a:t>(SR p29 and extension with BB)</a:t>
            </a:r>
            <a:endParaRPr lang="en-GB" sz="1400" dirty="0">
              <a:solidFill>
                <a:srgbClr val="000000"/>
              </a:solidFill>
              <a:latin typeface="Arial" pitchFamily="34" charset="0"/>
              <a:ea typeface="Arial Unicode MS" pitchFamily="2"/>
              <a:cs typeface="Arial" pitchFamily="34" charset="0"/>
            </a:endParaRPr>
          </a:p>
          <a:p>
            <a:pPr marL="541338" lvl="2" indent="-274638" fontAlgn="auto">
              <a:spcBef>
                <a:spcPts val="800"/>
              </a:spcBef>
              <a:spcAft>
                <a:spcPts val="0"/>
              </a:spcAft>
              <a:buClr>
                <a:srgbClr val="000000"/>
              </a:buClr>
              <a:buSzPct val="100000"/>
              <a:buFont typeface="Times New Roman" pitchFamily="18"/>
              <a:buChar char="•"/>
              <a:defRPr/>
            </a:pPr>
            <a:r>
              <a:rPr lang="en-GB" sz="2400" dirty="0">
                <a:solidFill>
                  <a:srgbClr val="000000"/>
                </a:solidFill>
                <a:latin typeface="Arial" pitchFamily="34" charset="0"/>
                <a:ea typeface="Arial Unicode MS" pitchFamily="2"/>
                <a:cs typeface="Arial" pitchFamily="34" charset="0"/>
              </a:rPr>
              <a:t>Activities</a:t>
            </a:r>
          </a:p>
          <a:p>
            <a:pPr marL="808038" lvl="4" indent="-266700" fontAlgn="auto">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Identifying igneous, metamorphic</a:t>
            </a:r>
            <a:br>
              <a:rPr lang="en-GB" dirty="0">
                <a:solidFill>
                  <a:srgbClr val="000000"/>
                </a:solidFill>
                <a:latin typeface="Arial" pitchFamily="34" charset="0"/>
                <a:ea typeface="Arial" pitchFamily="2"/>
                <a:cs typeface="Arial" pitchFamily="34" charset="0"/>
              </a:rPr>
            </a:br>
            <a:r>
              <a:rPr lang="en-GB" dirty="0">
                <a:solidFill>
                  <a:srgbClr val="000000"/>
                </a:solidFill>
                <a:latin typeface="Arial" pitchFamily="34" charset="0"/>
                <a:ea typeface="Arial" pitchFamily="2"/>
                <a:cs typeface="Arial" pitchFamily="34" charset="0"/>
              </a:rPr>
              <a:t>and sedimentary rocks (SR p 55 – 57)</a:t>
            </a:r>
          </a:p>
          <a:p>
            <a:pPr marL="541338" lvl="4" indent="-274638" fontAlgn="auto">
              <a:spcBef>
                <a:spcPts val="800"/>
              </a:spcBef>
              <a:spcAft>
                <a:spcPts val="0"/>
              </a:spcAft>
              <a:buClr>
                <a:srgbClr val="000000"/>
              </a:buClr>
              <a:buSzPct val="100000"/>
              <a:buFont typeface="Arial" pitchFamily="34"/>
              <a:buChar char="•"/>
              <a:defRPr/>
            </a:pPr>
            <a:r>
              <a:rPr lang="en-GB" sz="2400" dirty="0">
                <a:solidFill>
                  <a:srgbClr val="CCCCFF"/>
                </a:solidFill>
                <a:latin typeface="Arial" pitchFamily="34" charset="0"/>
                <a:ea typeface="Arial" pitchFamily="2"/>
                <a:cs typeface="Arial" pitchFamily="34" charset="0"/>
                <a:hlinkClick r:id="rId3"/>
              </a:rPr>
              <a:t>Animated Notes</a:t>
            </a:r>
          </a:p>
          <a:p>
            <a:pPr marL="808038" lvl="4" indent="-266700" fontAlgn="auto">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Difference between intrusive and</a:t>
            </a:r>
            <a:br>
              <a:rPr lang="en-GB" dirty="0">
                <a:solidFill>
                  <a:srgbClr val="000000"/>
                </a:solidFill>
                <a:latin typeface="Arial" pitchFamily="34" charset="0"/>
                <a:ea typeface="Arial" pitchFamily="2"/>
                <a:cs typeface="Arial" pitchFamily="34" charset="0"/>
              </a:rPr>
            </a:br>
            <a:r>
              <a:rPr lang="en-GB" dirty="0">
                <a:solidFill>
                  <a:srgbClr val="000000"/>
                </a:solidFill>
                <a:latin typeface="Arial" pitchFamily="34" charset="0"/>
                <a:ea typeface="Arial" pitchFamily="2"/>
                <a:cs typeface="Arial" pitchFamily="34" charset="0"/>
              </a:rPr>
              <a:t>extrusive based on crystal size</a:t>
            </a:r>
            <a:endParaRPr lang="en-GB" sz="1400" dirty="0">
              <a:solidFill>
                <a:srgbClr val="000000"/>
              </a:solidFill>
              <a:latin typeface="Arial" pitchFamily="34" charset="0"/>
              <a:ea typeface="Arial Unicode MS" pitchFamily="2"/>
              <a:cs typeface="Arial" pitchFamily="34" charset="0"/>
            </a:endParaRPr>
          </a:p>
          <a:p>
            <a:pPr marL="541338" lvl="2" indent="-274638" fontAlgn="auto">
              <a:spcBef>
                <a:spcPts val="800"/>
              </a:spcBef>
              <a:spcAft>
                <a:spcPts val="0"/>
              </a:spcAft>
              <a:buClr>
                <a:srgbClr val="000000"/>
              </a:buClr>
              <a:buSzPct val="100000"/>
              <a:buFont typeface="Arial" pitchFamily="34"/>
              <a:buChar char="•"/>
              <a:defRPr/>
            </a:pPr>
            <a:r>
              <a:rPr lang="en-GB" sz="2400" dirty="0">
                <a:solidFill>
                  <a:srgbClr val="CCCCFF"/>
                </a:solidFill>
                <a:latin typeface="Arial" pitchFamily="34" charset="0"/>
                <a:ea typeface="Arial Unicode MS" pitchFamily="2"/>
                <a:cs typeface="Arial" pitchFamily="34" charset="0"/>
                <a:hlinkClick r:id="rId4"/>
              </a:rPr>
              <a:t>Animation</a:t>
            </a:r>
          </a:p>
        </p:txBody>
      </p:sp>
      <p:pic>
        <p:nvPicPr>
          <p:cNvPr id="1536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59400" y="4056063"/>
            <a:ext cx="3529013"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5359400" y="3540464"/>
            <a:ext cx="3071920" cy="50374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5000" rIns="90000" bIns="45000" compatLnSpc="0">
            <a:spAutoFit/>
          </a:bodyPr>
          <a:lstStyle/>
          <a:p>
            <a:pPr algn="ctr" fontAlgn="auto">
              <a:spcBef>
                <a:spcPts val="0"/>
              </a:spcBef>
              <a:spcAft>
                <a:spcPts val="0"/>
              </a:spcAft>
              <a:defRPr/>
            </a:pPr>
            <a:r>
              <a:rPr lang="en-GB" sz="1200" dirty="0">
                <a:solidFill>
                  <a:srgbClr val="000000"/>
                </a:solidFill>
                <a:latin typeface="Arial" pitchFamily="34" charset="0"/>
                <a:ea typeface="Arial Unicode MS" pitchFamily="2"/>
                <a:cs typeface="Arial" pitchFamily="34" charset="0"/>
              </a:rPr>
              <a:t>Image Courtesy of</a:t>
            </a:r>
            <a:br>
              <a:rPr lang="en-GB" sz="1200" dirty="0">
                <a:solidFill>
                  <a:srgbClr val="0000FF"/>
                </a:solidFill>
                <a:latin typeface="Arial" pitchFamily="34" charset="0"/>
                <a:ea typeface="Arial Unicode MS" pitchFamily="2"/>
                <a:cs typeface="Arial" pitchFamily="34" charset="0"/>
              </a:rPr>
            </a:br>
            <a:r>
              <a:rPr lang="en-GB" sz="800" b="1" dirty="0">
                <a:solidFill>
                  <a:srgbClr val="0000FF"/>
                </a:solidFill>
                <a:latin typeface="Arial" pitchFamily="34" charset="0"/>
                <a:ea typeface="Arial Unicode MS" pitchFamily="2"/>
                <a:cs typeface="Arial" pitchFamily="34" charset="0"/>
              </a:rPr>
              <a:t>http://seis.natsci.csulb.edu/basicgeo/IGNEOUS_ROCKS_QUIZ/Granite_Xenolith_closeup.jpeg</a:t>
            </a:r>
            <a:endParaRPr lang="en-GB" sz="800" dirty="0">
              <a:solidFill>
                <a:srgbClr val="000000"/>
              </a:solidFill>
              <a:latin typeface="Arial" pitchFamily="34" charset="0"/>
              <a:ea typeface="Arial Unicode MS" pitchFamily="2"/>
              <a:cs typeface="Arial" pitchFamily="34"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Freeform 1"/>
          <p:cNvSpPr/>
          <p:nvPr/>
        </p:nvSpPr>
        <p:spPr>
          <a:xfrm>
            <a:off x="390525" y="998538"/>
            <a:ext cx="8455025" cy="103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133200" rIns="0" bIns="0" anchor="ctr" compatLnSpc="0">
            <a:spAutoFit/>
          </a:bodyPr>
          <a:lstStyle/>
          <a:p>
            <a:pPr fontAlgn="auto">
              <a:lnSpc>
                <a:spcPct val="76000"/>
              </a:lnSpc>
              <a:spcBef>
                <a:spcPts val="0"/>
              </a:spcBef>
              <a:spcAft>
                <a:spcPts val="0"/>
              </a:spcAft>
              <a:defRPr/>
            </a:pPr>
            <a:r>
              <a:rPr lang="en-GB" sz="4000" dirty="0">
                <a:solidFill>
                  <a:srgbClr val="000000"/>
                </a:solidFill>
                <a:latin typeface="Arial" pitchFamily="34" charset="0"/>
                <a:ea typeface="Arial Unicode MS" pitchFamily="2"/>
                <a:cs typeface="Arial" pitchFamily="34" charset="0"/>
              </a:rPr>
              <a:t>Intrusive and Extrusive</a:t>
            </a:r>
            <a:br>
              <a:rPr lang="en-GB" sz="4000" dirty="0">
                <a:solidFill>
                  <a:srgbClr val="000000"/>
                </a:solidFill>
                <a:latin typeface="Arial" pitchFamily="34" charset="0"/>
                <a:ea typeface="Arial Unicode MS" pitchFamily="2"/>
                <a:cs typeface="Arial" pitchFamily="34" charset="0"/>
              </a:rPr>
            </a:br>
            <a:r>
              <a:rPr lang="en-GB" sz="4000" dirty="0">
                <a:solidFill>
                  <a:srgbClr val="000000"/>
                </a:solidFill>
                <a:latin typeface="Arial" pitchFamily="34" charset="0"/>
                <a:ea typeface="Arial Unicode MS" pitchFamily="2"/>
                <a:cs typeface="Arial" pitchFamily="34" charset="0"/>
              </a:rPr>
              <a:t>Igneous Rocks</a:t>
            </a:r>
          </a:p>
        </p:txBody>
      </p:sp>
      <p:sp>
        <p:nvSpPr>
          <p:cNvPr id="3" name="Freeform 2"/>
          <p:cNvSpPr/>
          <p:nvPr/>
        </p:nvSpPr>
        <p:spPr>
          <a:xfrm>
            <a:off x="390525" y="2163763"/>
            <a:ext cx="8632825" cy="46101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72720" rIns="0" bIns="0" compatLnSpc="0"/>
          <a:lstStyle/>
          <a:p>
            <a:pPr fontAlgn="auto">
              <a:lnSpc>
                <a:spcPct val="81000"/>
              </a:lnSpc>
              <a:spcBef>
                <a:spcPts val="598"/>
              </a:spcBef>
              <a:spcAft>
                <a:spcPts val="0"/>
              </a:spcAft>
              <a:buClr>
                <a:srgbClr val="000000"/>
              </a:buClr>
              <a:buSzPct val="100000"/>
              <a:defRPr/>
            </a:pPr>
            <a:r>
              <a:rPr lang="en-GB" sz="2400" dirty="0">
                <a:solidFill>
                  <a:srgbClr val="000000"/>
                </a:solidFill>
                <a:latin typeface="Arial" pitchFamily="34" charset="0"/>
                <a:ea typeface="Arial Unicode MS" pitchFamily="2"/>
                <a:cs typeface="Arial" pitchFamily="34" charset="0"/>
              </a:rPr>
              <a:t>Intrusive Igneous Rocks </a:t>
            </a:r>
          </a:p>
          <a:p>
            <a:pPr marL="541338" lvl="1" indent="-274638" fontAlgn="auto">
              <a:lnSpc>
                <a:spcPct val="81000"/>
              </a:lnSpc>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Unicode MS" pitchFamily="2"/>
                <a:cs typeface="Arial" pitchFamily="34" charset="0"/>
              </a:rPr>
              <a:t>formed when magma cools and crystallises below the </a:t>
            </a:r>
            <a:br>
              <a:rPr lang="en-GB" sz="2000" dirty="0">
                <a:solidFill>
                  <a:srgbClr val="000000"/>
                </a:solidFill>
                <a:latin typeface="Arial" pitchFamily="34" charset="0"/>
                <a:ea typeface="Arial Unicode MS" pitchFamily="2"/>
                <a:cs typeface="Arial" pitchFamily="34" charset="0"/>
              </a:rPr>
            </a:br>
            <a:r>
              <a:rPr lang="en-GB" sz="2000" dirty="0">
                <a:solidFill>
                  <a:srgbClr val="000000"/>
                </a:solidFill>
                <a:latin typeface="Arial" pitchFamily="34" charset="0"/>
                <a:ea typeface="Arial Unicode MS" pitchFamily="2"/>
                <a:cs typeface="Arial" pitchFamily="34" charset="0"/>
              </a:rPr>
              <a:t>surface of the Earth</a:t>
            </a:r>
          </a:p>
          <a:p>
            <a:pPr fontAlgn="auto">
              <a:lnSpc>
                <a:spcPct val="81000"/>
              </a:lnSpc>
              <a:spcBef>
                <a:spcPts val="1200"/>
              </a:spcBef>
              <a:spcAft>
                <a:spcPts val="0"/>
              </a:spcAft>
              <a:buClr>
                <a:srgbClr val="000000"/>
              </a:buClr>
              <a:buSzPct val="100000"/>
              <a:defRPr/>
            </a:pPr>
            <a:r>
              <a:rPr lang="en-GB" sz="2400" dirty="0">
                <a:solidFill>
                  <a:srgbClr val="000000"/>
                </a:solidFill>
                <a:latin typeface="Arial" pitchFamily="34" charset="0"/>
                <a:ea typeface="Arial Unicode MS" pitchFamily="2"/>
                <a:cs typeface="Arial" pitchFamily="34" charset="0"/>
              </a:rPr>
              <a:t>Extrusive Igneous Rocks </a:t>
            </a:r>
          </a:p>
          <a:p>
            <a:pPr marL="541338" lvl="1" indent="-274638" fontAlgn="auto">
              <a:lnSpc>
                <a:spcPct val="81000"/>
              </a:lnSpc>
              <a:spcBef>
                <a:spcPts val="598"/>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Unicode MS" pitchFamily="2"/>
                <a:cs typeface="Arial" pitchFamily="34" charset="0"/>
              </a:rPr>
              <a:t>formed when lava cools on the surface of the Earth</a:t>
            </a:r>
            <a:endParaRPr lang="en-GB" sz="2400" dirty="0">
              <a:solidFill>
                <a:srgbClr val="000000"/>
              </a:solidFill>
              <a:latin typeface="Arial" pitchFamily="34" charset="0"/>
              <a:ea typeface="Arial Unicode MS" pitchFamily="2"/>
              <a:cs typeface="Arial" pitchFamily="34" charset="0"/>
            </a:endParaRPr>
          </a:p>
          <a:p>
            <a:pPr marL="808038" lvl="1" indent="-266700" fontAlgn="auto">
              <a:lnSpc>
                <a:spcPct val="81000"/>
              </a:lnSpc>
              <a:spcBef>
                <a:spcPts val="800"/>
              </a:spcBef>
              <a:spcAft>
                <a:spcPts val="0"/>
              </a:spcAft>
              <a:buClr>
                <a:srgbClr val="000000"/>
              </a:buClr>
              <a:buSzPct val="100000"/>
              <a:buFont typeface="Times New Roman" pitchFamily="18"/>
              <a:buChar char="•"/>
              <a:defRPr/>
            </a:pPr>
            <a:r>
              <a:rPr lang="en-GB" sz="2000" dirty="0">
                <a:solidFill>
                  <a:srgbClr val="000000"/>
                </a:solidFill>
                <a:latin typeface="Arial" pitchFamily="34" charset="0"/>
                <a:ea typeface="Arial Unicode MS" pitchFamily="2"/>
                <a:cs typeface="Arial" pitchFamily="34" charset="0"/>
              </a:rPr>
              <a:t>Experiments</a:t>
            </a:r>
          </a:p>
          <a:p>
            <a:pPr marL="1074738" lvl="3" indent="-266700" fontAlgn="auto">
              <a:lnSpc>
                <a:spcPct val="81000"/>
              </a:lnSpc>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Crystal growing (SR p 58 – 59)</a:t>
            </a:r>
          </a:p>
          <a:p>
            <a:pPr marL="1074738" lvl="3" indent="-266700" fontAlgn="auto">
              <a:lnSpc>
                <a:spcPct val="81000"/>
              </a:lnSpc>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Affect of Temp on Crystal Growth (</a:t>
            </a:r>
            <a:r>
              <a:rPr lang="en-GB" dirty="0" err="1">
                <a:solidFill>
                  <a:srgbClr val="000000"/>
                </a:solidFill>
                <a:latin typeface="Arial" pitchFamily="34" charset="0"/>
                <a:ea typeface="Arial" pitchFamily="2"/>
                <a:cs typeface="Arial" pitchFamily="34" charset="0"/>
              </a:rPr>
              <a:t>SoM</a:t>
            </a:r>
            <a:r>
              <a:rPr lang="en-GB" dirty="0">
                <a:solidFill>
                  <a:srgbClr val="000000"/>
                </a:solidFill>
                <a:latin typeface="Arial" pitchFamily="34" charset="0"/>
                <a:ea typeface="Arial" pitchFamily="2"/>
                <a:cs typeface="Arial" pitchFamily="34" charset="0"/>
              </a:rPr>
              <a:t> p28)</a:t>
            </a:r>
          </a:p>
          <a:p>
            <a:pPr marL="808038" lvl="1" indent="-266700" fontAlgn="auto">
              <a:lnSpc>
                <a:spcPct val="81000"/>
              </a:lnSpc>
              <a:spcBef>
                <a:spcPts val="800"/>
              </a:spcBef>
              <a:spcAft>
                <a:spcPts val="0"/>
              </a:spcAft>
              <a:buClr>
                <a:srgbClr val="000000"/>
              </a:buClr>
              <a:buSzPct val="100000"/>
              <a:buFont typeface="Times New Roman" pitchFamily="18"/>
              <a:buChar char="•"/>
              <a:defRPr/>
            </a:pPr>
            <a:r>
              <a:rPr lang="en-GB" sz="2000" dirty="0">
                <a:solidFill>
                  <a:srgbClr val="000000"/>
                </a:solidFill>
                <a:latin typeface="Arial" pitchFamily="34" charset="0"/>
                <a:ea typeface="Arial Unicode MS" pitchFamily="2"/>
                <a:cs typeface="Arial" pitchFamily="34" charset="0"/>
              </a:rPr>
              <a:t>Activities</a:t>
            </a:r>
          </a:p>
          <a:p>
            <a:pPr marL="1074738" lvl="3" indent="-266700" fontAlgn="auto">
              <a:lnSpc>
                <a:spcPct val="81000"/>
              </a:lnSpc>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Demo – A volcano in the lab (ESEU p20 – 21)</a:t>
            </a:r>
          </a:p>
          <a:p>
            <a:pPr marL="1074738" lvl="3" indent="-266700" fontAlgn="auto">
              <a:lnSpc>
                <a:spcPct val="81000"/>
              </a:lnSpc>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Coffee Intrusions</a:t>
            </a:r>
          </a:p>
          <a:p>
            <a:pPr marL="1074738" lvl="3" indent="-266700" fontAlgn="auto">
              <a:lnSpc>
                <a:spcPct val="81000"/>
              </a:lnSpc>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How silicate chemistry affects viscosity</a:t>
            </a:r>
          </a:p>
          <a:p>
            <a:pPr marL="1074738" lvl="3" indent="-266700" fontAlgn="auto">
              <a:lnSpc>
                <a:spcPct val="81000"/>
              </a:lnSpc>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AGSO/USGS Model Volcanoes</a:t>
            </a:r>
          </a:p>
          <a:p>
            <a:pPr marL="334800" indent="-334800" algn="r" fontAlgn="auto">
              <a:lnSpc>
                <a:spcPct val="81000"/>
              </a:lnSpc>
              <a:spcBef>
                <a:spcPts val="249"/>
              </a:spcBef>
              <a:spcAft>
                <a:spcPts val="0"/>
              </a:spcAft>
              <a:defRPr/>
            </a:pPr>
            <a:endParaRPr lang="en-GB" dirty="0">
              <a:solidFill>
                <a:srgbClr val="000000"/>
              </a:solidFill>
              <a:latin typeface="Arial" pitchFamily="34" charset="0"/>
              <a:ea typeface="Arial" pitchFamily="2"/>
              <a:cs typeface="Arial" pitchFamily="34" charset="0"/>
            </a:endParaRPr>
          </a:p>
        </p:txBody>
      </p:sp>
      <p:pic>
        <p:nvPicPr>
          <p:cNvPr id="16388" name="Picture 3"/>
          <p:cNvPicPr>
            <a:picLocks noChangeAspect="1"/>
          </p:cNvPicPr>
          <p:nvPr/>
        </p:nvPicPr>
        <p:blipFill rotWithShape="1">
          <a:blip r:embed="rId3">
            <a:extLst>
              <a:ext uri="{28A0092B-C50C-407E-A947-70E740481C1C}">
                <a14:useLocalDpi xmlns:a14="http://schemas.microsoft.com/office/drawing/2010/main" val="0"/>
              </a:ext>
            </a:extLst>
          </a:blip>
          <a:srcRect l="10320" t="4264" r="10311" b="4763"/>
          <a:stretch/>
        </p:blipFill>
        <p:spPr bwMode="auto">
          <a:xfrm>
            <a:off x="6933460" y="3888420"/>
            <a:ext cx="1740023" cy="265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3959440" y="6041377"/>
            <a:ext cx="2938509" cy="50374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5000" rIns="90000" bIns="45000" compatLnSpc="0">
            <a:spAutoFit/>
          </a:bodyPr>
          <a:lstStyle/>
          <a:p>
            <a:pPr algn="ctr" fontAlgn="auto">
              <a:spcBef>
                <a:spcPts val="0"/>
              </a:spcBef>
              <a:spcAft>
                <a:spcPts val="0"/>
              </a:spcAft>
              <a:defRPr/>
            </a:pPr>
            <a:r>
              <a:rPr lang="en-GB" sz="1200" dirty="0">
                <a:solidFill>
                  <a:srgbClr val="000000"/>
                </a:solidFill>
                <a:latin typeface="Arial" pitchFamily="34" charset="0"/>
                <a:ea typeface="Arial Unicode MS" pitchFamily="2"/>
                <a:cs typeface="Arial" pitchFamily="34" charset="0"/>
              </a:rPr>
              <a:t>Image Courtesy of</a:t>
            </a:r>
            <a:br>
              <a:rPr lang="en-GB" sz="800" dirty="0">
                <a:solidFill>
                  <a:srgbClr val="0000FF"/>
                </a:solidFill>
                <a:latin typeface="Arial" pitchFamily="34" charset="0"/>
                <a:ea typeface="Arial Unicode MS" pitchFamily="2"/>
                <a:cs typeface="Arial" pitchFamily="34" charset="0"/>
              </a:rPr>
            </a:br>
            <a:r>
              <a:rPr lang="en-GB" sz="800" b="1" dirty="0">
                <a:solidFill>
                  <a:srgbClr val="0000FF"/>
                </a:solidFill>
                <a:latin typeface="Arial" pitchFamily="34" charset="0"/>
                <a:ea typeface="Arial Unicode MS" pitchFamily="2"/>
                <a:cs typeface="Arial" pitchFamily="34" charset="0"/>
              </a:rPr>
              <a:t> </a:t>
            </a:r>
            <a:r>
              <a:rPr lang="en-GB" sz="800" b="1" dirty="0">
                <a:solidFill>
                  <a:srgbClr val="CCCCFF"/>
                </a:solidFill>
                <a:latin typeface="Arial" pitchFamily="34" charset="0"/>
                <a:ea typeface="Arial Unicode MS" pitchFamily="2"/>
                <a:cs typeface="Arial" pitchFamily="34" charset="0"/>
                <a:hlinkClick r:id="rId4"/>
              </a:rPr>
              <a:t>http://www.allposters.com/-sp/Volcanic-Eruption-Arenal-Volcano-Costa-Rica-Posters_i1100429_.htm</a:t>
            </a:r>
            <a:endParaRPr lang="en-GB" sz="800" dirty="0">
              <a:solidFill>
                <a:srgbClr val="000000"/>
              </a:solidFill>
              <a:latin typeface="Arial" pitchFamily="34" charset="0"/>
              <a:ea typeface="Arial Unicode MS" pitchFamily="2"/>
              <a:cs typeface="Arial"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Freeform 1"/>
          <p:cNvSpPr/>
          <p:nvPr/>
        </p:nvSpPr>
        <p:spPr>
          <a:xfrm>
            <a:off x="390525" y="967266"/>
            <a:ext cx="5768636" cy="62758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133200" rIns="0" bIns="0" anchor="ctr" compatLnSpc="0">
            <a:spAutoFit/>
          </a:bodyPr>
          <a:lstStyle/>
          <a:p>
            <a:pPr fontAlgn="auto">
              <a:lnSpc>
                <a:spcPct val="76000"/>
              </a:lnSpc>
              <a:spcBef>
                <a:spcPts val="0"/>
              </a:spcBef>
              <a:spcAft>
                <a:spcPts val="0"/>
              </a:spcAft>
              <a:defRPr/>
            </a:pPr>
            <a:r>
              <a:rPr lang="en-GB" sz="4400" dirty="0">
                <a:solidFill>
                  <a:srgbClr val="000000"/>
                </a:solidFill>
                <a:latin typeface="Arial" pitchFamily="34" charset="0"/>
                <a:ea typeface="Arial Unicode MS" pitchFamily="2"/>
                <a:cs typeface="Arial" pitchFamily="34" charset="0"/>
              </a:rPr>
              <a:t>Field </a:t>
            </a:r>
            <a:r>
              <a:rPr lang="en-GB" sz="4000" dirty="0">
                <a:solidFill>
                  <a:srgbClr val="000000"/>
                </a:solidFill>
                <a:latin typeface="Arial" pitchFamily="34" charset="0"/>
                <a:ea typeface="Arial Unicode MS" pitchFamily="2"/>
                <a:cs typeface="Arial" pitchFamily="34" charset="0"/>
              </a:rPr>
              <a:t>trip</a:t>
            </a:r>
          </a:p>
        </p:txBody>
      </p:sp>
      <p:sp>
        <p:nvSpPr>
          <p:cNvPr id="3" name="Freeform 2"/>
          <p:cNvSpPr/>
          <p:nvPr/>
        </p:nvSpPr>
        <p:spPr>
          <a:xfrm>
            <a:off x="390526" y="1728788"/>
            <a:ext cx="7066718" cy="170021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72720" rIns="0" bIns="0" compatLnSpc="0"/>
          <a:lstStyle/>
          <a:p>
            <a:pPr fontAlgn="auto">
              <a:lnSpc>
                <a:spcPct val="81000"/>
              </a:lnSpc>
              <a:spcBef>
                <a:spcPts val="697"/>
              </a:spcBef>
              <a:spcAft>
                <a:spcPts val="0"/>
              </a:spcAft>
              <a:buClr>
                <a:srgbClr val="000000"/>
              </a:buClr>
              <a:buSzPct val="100000"/>
              <a:defRPr/>
            </a:pPr>
            <a:r>
              <a:rPr lang="en-GB" sz="2400" dirty="0">
                <a:solidFill>
                  <a:srgbClr val="000000"/>
                </a:solidFill>
                <a:latin typeface="Arial" pitchFamily="34" charset="0"/>
                <a:ea typeface="Arial Unicode MS" pitchFamily="2"/>
                <a:cs typeface="Arial" pitchFamily="34" charset="0"/>
              </a:rPr>
              <a:t>To find out information about a field trip that </a:t>
            </a:r>
            <a:br>
              <a:rPr lang="en-GB" sz="2400" dirty="0">
                <a:solidFill>
                  <a:srgbClr val="000000"/>
                </a:solidFill>
                <a:latin typeface="Arial" pitchFamily="34" charset="0"/>
                <a:ea typeface="Arial Unicode MS" pitchFamily="2"/>
                <a:cs typeface="Arial" pitchFamily="34" charset="0"/>
              </a:rPr>
            </a:br>
            <a:r>
              <a:rPr lang="en-GB" sz="2400" dirty="0">
                <a:solidFill>
                  <a:srgbClr val="000000"/>
                </a:solidFill>
                <a:latin typeface="Arial" pitchFamily="34" charset="0"/>
                <a:ea typeface="Arial Unicode MS" pitchFamily="2"/>
                <a:cs typeface="Arial" pitchFamily="34" charset="0"/>
              </a:rPr>
              <a:t>would be useful in your local area, visit:</a:t>
            </a:r>
          </a:p>
          <a:p>
            <a:pPr marL="334800" indent="-334800" fontAlgn="auto">
              <a:lnSpc>
                <a:spcPct val="81000"/>
              </a:lnSpc>
              <a:spcBef>
                <a:spcPts val="697"/>
              </a:spcBef>
              <a:spcAft>
                <a:spcPts val="0"/>
              </a:spcAft>
              <a:defRPr/>
            </a:pPr>
            <a:endParaRPr lang="en-GB" sz="2400" dirty="0">
              <a:solidFill>
                <a:srgbClr val="000000"/>
              </a:solidFill>
              <a:latin typeface="Arial" pitchFamily="34" charset="0"/>
              <a:ea typeface="Arial Unicode MS" pitchFamily="2"/>
              <a:cs typeface="Arial" pitchFamily="34" charset="0"/>
            </a:endParaRPr>
          </a:p>
          <a:p>
            <a:pPr marL="792000" lvl="1" indent="-334800" fontAlgn="auto">
              <a:lnSpc>
                <a:spcPct val="81000"/>
              </a:lnSpc>
              <a:spcBef>
                <a:spcPts val="573"/>
              </a:spcBef>
              <a:spcAft>
                <a:spcPts val="573"/>
              </a:spcAft>
              <a:defRPr/>
            </a:pPr>
            <a:r>
              <a:rPr lang="en-GB" sz="2400" dirty="0">
                <a:solidFill>
                  <a:srgbClr val="CCCCFF"/>
                </a:solidFill>
                <a:latin typeface="Arial" pitchFamily="34" charset="0"/>
                <a:ea typeface="Arial Unicode MS" pitchFamily="2"/>
                <a:cs typeface="Arial" pitchFamily="34" charset="0"/>
                <a:hlinkClick r:id="rId3"/>
              </a:rPr>
              <a:t>www.oresomeresources.com/</a:t>
            </a:r>
            <a:r>
              <a:rPr lang="en-GB" sz="2400" dirty="0">
                <a:solidFill>
                  <a:srgbClr val="0000FF"/>
                </a:solidFill>
                <a:latin typeface="Arial" pitchFamily="34" charset="0"/>
                <a:ea typeface="Arial Unicode MS" pitchFamily="2"/>
                <a:cs typeface="Arial" pitchFamily="34" charset="0"/>
              </a:rPr>
              <a:t>virtual field trip</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Freeform 1"/>
          <p:cNvSpPr/>
          <p:nvPr/>
        </p:nvSpPr>
        <p:spPr>
          <a:xfrm>
            <a:off x="390525" y="998538"/>
            <a:ext cx="6416706" cy="58276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133200" rIns="0" bIns="0" anchor="ctr" compatLnSpc="0">
            <a:spAutoFit/>
          </a:bodyPr>
          <a:lstStyle/>
          <a:p>
            <a:pPr fontAlgn="auto">
              <a:lnSpc>
                <a:spcPct val="76000"/>
              </a:lnSpc>
              <a:spcBef>
                <a:spcPts val="0"/>
              </a:spcBef>
              <a:spcAft>
                <a:spcPts val="0"/>
              </a:spcAft>
              <a:defRPr/>
            </a:pPr>
            <a:r>
              <a:rPr lang="en-GB" sz="4000" dirty="0">
                <a:solidFill>
                  <a:srgbClr val="000000"/>
                </a:solidFill>
                <a:latin typeface="Arial" pitchFamily="34" charset="0"/>
                <a:ea typeface="Arial Unicode MS" pitchFamily="2"/>
                <a:cs typeface="Arial" pitchFamily="34" charset="0"/>
              </a:rPr>
              <a:t>Useful resources</a:t>
            </a:r>
          </a:p>
        </p:txBody>
      </p:sp>
      <p:sp>
        <p:nvSpPr>
          <p:cNvPr id="3" name="Freeform 2"/>
          <p:cNvSpPr/>
          <p:nvPr/>
        </p:nvSpPr>
        <p:spPr>
          <a:xfrm>
            <a:off x="390526" y="1728788"/>
            <a:ext cx="7412946" cy="2887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72720" rIns="0" bIns="0" compatLnSpc="0"/>
          <a:lstStyle/>
          <a:p>
            <a:pPr marL="266700" lvl="1" indent="-266700" fontAlgn="auto">
              <a:spcBef>
                <a:spcPts val="1200"/>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CD Provided at this PD </a:t>
            </a:r>
          </a:p>
          <a:p>
            <a:pPr marL="541338" lvl="2" indent="-274638" fontAlgn="auto">
              <a:spcBef>
                <a:spcPts val="400"/>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word documents, </a:t>
            </a:r>
            <a:r>
              <a:rPr lang="en-GB" sz="2400" dirty="0" err="1">
                <a:solidFill>
                  <a:srgbClr val="000000"/>
                </a:solidFill>
                <a:latin typeface="Arial" pitchFamily="34" charset="0"/>
                <a:ea typeface="Arial Unicode MS" pitchFamily="2"/>
                <a:cs typeface="Arial" pitchFamily="34" charset="0"/>
              </a:rPr>
              <a:t>pdf</a:t>
            </a:r>
            <a:r>
              <a:rPr lang="en-GB" sz="2400" dirty="0">
                <a:solidFill>
                  <a:srgbClr val="000000"/>
                </a:solidFill>
                <a:latin typeface="Arial" pitchFamily="34" charset="0"/>
                <a:ea typeface="Arial Unicode MS" pitchFamily="2"/>
                <a:cs typeface="Arial" pitchFamily="34" charset="0"/>
              </a:rPr>
              <a:t> files, website links</a:t>
            </a:r>
          </a:p>
          <a:p>
            <a:pPr marL="266700" lvl="1" indent="-266700" fontAlgn="auto">
              <a:spcBef>
                <a:spcPts val="1200"/>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PESA posters and questions</a:t>
            </a:r>
          </a:p>
          <a:p>
            <a:pPr marL="266700" lvl="1" indent="-266700" fontAlgn="auto">
              <a:spcBef>
                <a:spcPts val="1200"/>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Rock Cycle Game</a:t>
            </a:r>
          </a:p>
          <a:p>
            <a:pPr marL="266700" lvl="1" indent="-266700" fontAlgn="auto">
              <a:spcBef>
                <a:spcPts val="1200"/>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Down to Earth, </a:t>
            </a:r>
            <a:r>
              <a:rPr lang="en-GB" sz="2400" dirty="0" err="1">
                <a:solidFill>
                  <a:srgbClr val="000000"/>
                </a:solidFill>
                <a:latin typeface="Arial" pitchFamily="34" charset="0"/>
                <a:ea typeface="Arial Unicode MS" pitchFamily="2"/>
                <a:cs typeface="Arial" pitchFamily="34" charset="0"/>
              </a:rPr>
              <a:t>Oresome</a:t>
            </a:r>
            <a:r>
              <a:rPr lang="en-GB" sz="2400" dirty="0">
                <a:solidFill>
                  <a:srgbClr val="000000"/>
                </a:solidFill>
                <a:latin typeface="Arial" pitchFamily="34" charset="0"/>
                <a:ea typeface="Arial Unicode MS" pitchFamily="2"/>
                <a:cs typeface="Arial" pitchFamily="34" charset="0"/>
              </a:rPr>
              <a:t> Froth, Unearth Your Future and various other materials on display</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Freeform 1"/>
          <p:cNvSpPr/>
          <p:nvPr/>
        </p:nvSpPr>
        <p:spPr>
          <a:xfrm>
            <a:off x="390525" y="998538"/>
            <a:ext cx="5475673" cy="62950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133200" rIns="0" bIns="0" anchor="ctr" compatLnSpc="0">
            <a:spAutoFit/>
          </a:bodyPr>
          <a:lstStyle/>
          <a:p>
            <a:pPr fontAlgn="auto">
              <a:lnSpc>
                <a:spcPct val="76000"/>
              </a:lnSpc>
              <a:spcBef>
                <a:spcPts val="0"/>
              </a:spcBef>
              <a:spcAft>
                <a:spcPts val="0"/>
              </a:spcAft>
              <a:defRPr/>
            </a:pPr>
            <a:r>
              <a:rPr lang="en-GB" sz="4400" dirty="0">
                <a:solidFill>
                  <a:srgbClr val="000000"/>
                </a:solidFill>
                <a:latin typeface="Arial" pitchFamily="34" charset="0"/>
                <a:ea typeface="Arial Unicode MS" pitchFamily="2"/>
                <a:cs typeface="Arial" pitchFamily="34" charset="0"/>
              </a:rPr>
              <a:t>Useful Websites</a:t>
            </a:r>
          </a:p>
        </p:txBody>
      </p:sp>
      <p:sp>
        <p:nvSpPr>
          <p:cNvPr id="3" name="Freeform 2"/>
          <p:cNvSpPr/>
          <p:nvPr/>
        </p:nvSpPr>
        <p:spPr>
          <a:xfrm>
            <a:off x="390525" y="1728788"/>
            <a:ext cx="7901219" cy="31272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72720" rIns="0" bIns="0" compatLnSpc="0"/>
          <a:lstStyle/>
          <a:p>
            <a:pPr marL="266700" lvl="1" indent="-266700" fontAlgn="auto">
              <a:spcBef>
                <a:spcPts val="1200"/>
              </a:spcBef>
              <a:spcAft>
                <a:spcPts val="0"/>
              </a:spcAft>
              <a:buClr>
                <a:srgbClr val="000000"/>
              </a:buClr>
              <a:buSzPct val="100000"/>
              <a:buFont typeface="Arial" pitchFamily="34" charset="0"/>
              <a:buChar char="•"/>
              <a:defRPr/>
            </a:pPr>
            <a:r>
              <a:rPr lang="en-GB" sz="1400" b="1" dirty="0">
                <a:solidFill>
                  <a:srgbClr val="CCCCFF"/>
                </a:solidFill>
                <a:latin typeface="Arial" pitchFamily="34" charset="0"/>
                <a:ea typeface="Arial Unicode MS" pitchFamily="2"/>
                <a:cs typeface="Arial" pitchFamily="34" charset="0"/>
                <a:hlinkClick r:id="rId3"/>
              </a:rPr>
              <a:t>http://www.oresomeresources.com</a:t>
            </a:r>
            <a:endParaRPr lang="en-GB" sz="1400" b="1" dirty="0">
              <a:solidFill>
                <a:srgbClr val="0000FF"/>
              </a:solidFill>
              <a:latin typeface="Arial" pitchFamily="34" charset="0"/>
              <a:ea typeface="Arial Unicode MS" pitchFamily="2"/>
              <a:cs typeface="Arial" pitchFamily="34" charset="0"/>
            </a:endParaRPr>
          </a:p>
          <a:p>
            <a:pPr marL="266700" lvl="1" indent="-266700" fontAlgn="auto">
              <a:spcBef>
                <a:spcPts val="1200"/>
              </a:spcBef>
              <a:spcAft>
                <a:spcPts val="0"/>
              </a:spcAft>
              <a:buClr>
                <a:srgbClr val="000000"/>
              </a:buClr>
              <a:buSzPct val="100000"/>
              <a:buFont typeface="Arial" pitchFamily="34" charset="0"/>
              <a:buChar char="•"/>
              <a:defRPr/>
            </a:pPr>
            <a:r>
              <a:rPr lang="en-GB" sz="1400" b="1" dirty="0">
                <a:solidFill>
                  <a:srgbClr val="CCCCFF"/>
                </a:solidFill>
                <a:latin typeface="Arial" pitchFamily="34" charset="0"/>
                <a:ea typeface="Arial Unicode MS" pitchFamily="2"/>
                <a:cs typeface="Arial" pitchFamily="34" charset="0"/>
                <a:hlinkClick r:id="rId4"/>
              </a:rPr>
              <a:t>http://www.geolsoc.org.uk/gsl/site/GSL/rockcycle</a:t>
            </a:r>
          </a:p>
          <a:p>
            <a:pPr marL="266700" lvl="1" indent="-266700" fontAlgn="auto">
              <a:spcBef>
                <a:spcPts val="1200"/>
              </a:spcBef>
              <a:spcAft>
                <a:spcPts val="0"/>
              </a:spcAft>
              <a:buClr>
                <a:srgbClr val="000000"/>
              </a:buClr>
              <a:buSzPct val="100000"/>
              <a:buFont typeface="Arial" pitchFamily="34" charset="0"/>
              <a:buChar char="•"/>
              <a:defRPr/>
            </a:pPr>
            <a:r>
              <a:rPr lang="en-GB" sz="1400" b="1" dirty="0">
                <a:solidFill>
                  <a:srgbClr val="CCCCFF"/>
                </a:solidFill>
                <a:latin typeface="Arial" pitchFamily="34" charset="0"/>
                <a:ea typeface="Arial Unicode MS" pitchFamily="2"/>
                <a:cs typeface="Arial" pitchFamily="34" charset="0"/>
                <a:hlinkClick r:id="rId5"/>
              </a:rPr>
              <a:t>http://www.bbc.co.uk/schools/gcsebitesize/chemistry/changestoearthandatmosphere/</a:t>
            </a:r>
            <a:endParaRPr lang="en-GB" sz="1400" b="1" dirty="0">
              <a:solidFill>
                <a:srgbClr val="0000FF"/>
              </a:solidFill>
              <a:latin typeface="Arial" pitchFamily="34" charset="0"/>
              <a:ea typeface="Arial Unicode MS" pitchFamily="2"/>
              <a:cs typeface="Arial" pitchFamily="34" charset="0"/>
            </a:endParaRPr>
          </a:p>
          <a:p>
            <a:pPr marL="266700" lvl="1" indent="-266700" fontAlgn="auto">
              <a:spcBef>
                <a:spcPts val="1200"/>
              </a:spcBef>
              <a:spcAft>
                <a:spcPts val="0"/>
              </a:spcAft>
              <a:buClr>
                <a:srgbClr val="000000"/>
              </a:buClr>
              <a:buSzPct val="100000"/>
              <a:buFont typeface="Arial" pitchFamily="34" charset="0"/>
              <a:buChar char="•"/>
              <a:defRPr/>
            </a:pPr>
            <a:r>
              <a:rPr lang="en-GB" sz="1400" b="1" dirty="0">
                <a:solidFill>
                  <a:srgbClr val="CCCCFF"/>
                </a:solidFill>
                <a:latin typeface="Arial" pitchFamily="34" charset="0"/>
                <a:ea typeface="Arial Unicode MS" pitchFamily="2"/>
                <a:cs typeface="Arial" pitchFamily="34" charset="0"/>
                <a:hlinkClick r:id="rId6"/>
              </a:rPr>
              <a:t>http://www.geosciencepathways.org.au</a:t>
            </a:r>
            <a:endParaRPr lang="en-GB" sz="1400" b="1" dirty="0">
              <a:solidFill>
                <a:srgbClr val="0000FF"/>
              </a:solidFill>
              <a:latin typeface="Arial" pitchFamily="34" charset="0"/>
              <a:ea typeface="Arial Unicode MS" pitchFamily="2"/>
              <a:cs typeface="Arial" pitchFamily="34" charset="0"/>
            </a:endParaRPr>
          </a:p>
          <a:p>
            <a:pPr marL="266700" lvl="1" indent="-266700" fontAlgn="auto">
              <a:spcBef>
                <a:spcPts val="1200"/>
              </a:spcBef>
              <a:spcAft>
                <a:spcPts val="0"/>
              </a:spcAft>
              <a:buClr>
                <a:srgbClr val="000000"/>
              </a:buClr>
              <a:buSzPct val="100000"/>
              <a:buFont typeface="Arial" pitchFamily="34" charset="0"/>
              <a:buChar char="•"/>
              <a:defRPr/>
            </a:pPr>
            <a:r>
              <a:rPr lang="en-GB" sz="1400" b="1" dirty="0">
                <a:solidFill>
                  <a:srgbClr val="CCCCFF"/>
                </a:solidFill>
                <a:latin typeface="Arial" pitchFamily="34" charset="0"/>
                <a:ea typeface="Arial Unicode MS" pitchFamily="2"/>
                <a:cs typeface="Arial" pitchFamily="34" charset="0"/>
                <a:hlinkClick r:id="rId7"/>
              </a:rPr>
              <a:t>http://www.gsa.org.au/resources/education.html</a:t>
            </a:r>
            <a:endParaRPr lang="en-GB" sz="1400" b="1" dirty="0">
              <a:solidFill>
                <a:srgbClr val="0000FF"/>
              </a:solidFill>
              <a:latin typeface="Arial" pitchFamily="34" charset="0"/>
              <a:ea typeface="Arial Unicode MS" pitchFamily="2"/>
              <a:cs typeface="Arial" pitchFamily="34" charset="0"/>
            </a:endParaRPr>
          </a:p>
          <a:p>
            <a:pPr marL="266700" lvl="1" indent="-266700" fontAlgn="auto">
              <a:spcBef>
                <a:spcPts val="1200"/>
              </a:spcBef>
              <a:spcAft>
                <a:spcPts val="0"/>
              </a:spcAft>
              <a:buClr>
                <a:srgbClr val="000000"/>
              </a:buClr>
              <a:buSzPct val="100000"/>
              <a:buFont typeface="Arial" pitchFamily="34" charset="0"/>
              <a:buChar char="•"/>
              <a:defRPr/>
            </a:pPr>
            <a:r>
              <a:rPr lang="en-GB" sz="1400" b="1" dirty="0">
                <a:solidFill>
                  <a:srgbClr val="CCCCFF"/>
                </a:solidFill>
                <a:latin typeface="Arial" pitchFamily="34" charset="0"/>
                <a:ea typeface="Arial Unicode MS" pitchFamily="2"/>
                <a:cs typeface="Arial" pitchFamily="34" charset="0"/>
                <a:hlinkClick r:id="rId8"/>
              </a:rPr>
              <a:t>http://science.uniserve.edu.au/school/curric/stage6/ees/dynamic.html</a:t>
            </a:r>
            <a:endParaRPr lang="en-GB" sz="1400" b="1" dirty="0">
              <a:solidFill>
                <a:srgbClr val="0000FF"/>
              </a:solidFill>
              <a:latin typeface="Arial" pitchFamily="34" charset="0"/>
              <a:ea typeface="Arial Unicode MS" pitchFamily="2"/>
              <a:cs typeface="Arial" pitchFamily="34" charset="0"/>
            </a:endParaRPr>
          </a:p>
          <a:p>
            <a:pPr marL="266700" lvl="1" indent="-266700" fontAlgn="auto">
              <a:spcBef>
                <a:spcPts val="1600"/>
              </a:spcBef>
              <a:spcAft>
                <a:spcPts val="0"/>
              </a:spcAft>
              <a:buClr>
                <a:srgbClr val="000000"/>
              </a:buClr>
              <a:buSzPct val="100000"/>
              <a:buFont typeface="Arial" pitchFamily="34" charset="0"/>
              <a:buChar char="•"/>
              <a:defRPr/>
            </a:pPr>
            <a:r>
              <a:rPr lang="en-GB" sz="1400" b="1" dirty="0">
                <a:solidFill>
                  <a:srgbClr val="CCCCFF"/>
                </a:solidFill>
                <a:latin typeface="Arial" pitchFamily="34" charset="0"/>
                <a:ea typeface="Arial Unicode MS" pitchFamily="2"/>
                <a:cs typeface="Arial" pitchFamily="34" charset="0"/>
                <a:hlinkClick r:id="rId9"/>
              </a:rPr>
              <a:t>http://www.earthscienceeducation.com/workshops/worksheets/dynamic_rock_cycle.pdf</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Freeform 1"/>
          <p:cNvSpPr/>
          <p:nvPr/>
        </p:nvSpPr>
        <p:spPr>
          <a:xfrm>
            <a:off x="390525" y="998538"/>
            <a:ext cx="6338749" cy="58276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133200" rIns="0" bIns="0" anchor="ctr" compatLnSpc="0">
            <a:spAutoFit/>
          </a:bodyPr>
          <a:lstStyle/>
          <a:p>
            <a:pPr fontAlgn="auto">
              <a:lnSpc>
                <a:spcPct val="76000"/>
              </a:lnSpc>
              <a:spcBef>
                <a:spcPts val="0"/>
              </a:spcBef>
              <a:spcAft>
                <a:spcPts val="0"/>
              </a:spcAft>
              <a:defRPr/>
            </a:pPr>
            <a:r>
              <a:rPr lang="en-GB" sz="4000" dirty="0">
                <a:solidFill>
                  <a:srgbClr val="000000"/>
                </a:solidFill>
                <a:latin typeface="Arial" pitchFamily="34" charset="0"/>
                <a:ea typeface="Arial Unicode MS" pitchFamily="2"/>
                <a:cs typeface="Arial" pitchFamily="34" charset="0"/>
              </a:rPr>
              <a:t>Putting it together</a:t>
            </a:r>
          </a:p>
        </p:txBody>
      </p:sp>
      <p:sp>
        <p:nvSpPr>
          <p:cNvPr id="3" name="Freeform 2"/>
          <p:cNvSpPr/>
          <p:nvPr/>
        </p:nvSpPr>
        <p:spPr>
          <a:xfrm>
            <a:off x="390525" y="1728788"/>
            <a:ext cx="8632825" cy="46101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72720" rIns="0" bIns="0" compatLnSpc="0"/>
          <a:lstStyle/>
          <a:p>
            <a:pPr marL="266700" lvl="1" indent="-266700" fontAlgn="auto">
              <a:lnSpc>
                <a:spcPct val="81000"/>
              </a:lnSpc>
              <a:spcBef>
                <a:spcPts val="598"/>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Creating a unit of work for your classroom</a:t>
            </a:r>
          </a:p>
          <a:p>
            <a:pPr marL="266700" lvl="1" indent="-266700" fontAlgn="auto">
              <a:spcBef>
                <a:spcPts val="1200"/>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Sequence of activities</a:t>
            </a:r>
          </a:p>
          <a:p>
            <a:pPr marL="266700" lvl="1" indent="-266700" fontAlgn="auto">
              <a:spcBef>
                <a:spcPts val="1200"/>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Assessment ideas</a:t>
            </a:r>
          </a:p>
          <a:p>
            <a:pPr marL="266700" lvl="1" indent="-266700" fontAlgn="auto">
              <a:spcBef>
                <a:spcPts val="1200"/>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Field Work</a:t>
            </a:r>
          </a:p>
          <a:p>
            <a:pPr marL="266700" lvl="1" indent="-266700" fontAlgn="auto">
              <a:spcBef>
                <a:spcPts val="1200"/>
              </a:spcBef>
              <a:spcAft>
                <a:spcPts val="0"/>
              </a:spcAft>
              <a:buClr>
                <a:srgbClr val="000000"/>
              </a:buClr>
              <a:buSzPct val="100000"/>
              <a:buFont typeface="Arial" pitchFamily="34" charset="0"/>
              <a:buChar char="•"/>
              <a:defRPr/>
            </a:pPr>
            <a:r>
              <a:rPr lang="en-GB" sz="2400" dirty="0">
                <a:solidFill>
                  <a:srgbClr val="000000"/>
                </a:solidFill>
                <a:latin typeface="Arial" pitchFamily="34" charset="0"/>
                <a:ea typeface="Arial Unicode MS" pitchFamily="2"/>
                <a:cs typeface="Arial" pitchFamily="34" charset="0"/>
              </a:rPr>
              <a:t>Other useful resources</a:t>
            </a:r>
          </a:p>
          <a:p>
            <a:pPr marL="541338" lvl="4" indent="-274638" fontAlgn="auto">
              <a:spcBef>
                <a:spcPts val="400"/>
              </a:spcBef>
              <a:spcAft>
                <a:spcPts val="0"/>
              </a:spcAft>
              <a:buClr>
                <a:srgbClr val="000000"/>
              </a:buClr>
              <a:buSzPct val="100000"/>
              <a:buFont typeface="Arial" pitchFamily="34" charset="0"/>
              <a:buChar char="•"/>
              <a:defRPr/>
            </a:pPr>
            <a:r>
              <a:rPr lang="en-GB" dirty="0" err="1">
                <a:solidFill>
                  <a:srgbClr val="CCCCFF"/>
                </a:solidFill>
                <a:latin typeface="Arial" pitchFamily="34" charset="0"/>
                <a:ea typeface="Arial" pitchFamily="2"/>
                <a:cs typeface="Arial" pitchFamily="34" charset="0"/>
                <a:hlinkClick r:id="rId3"/>
              </a:rPr>
              <a:t>OresomeResources</a:t>
            </a:r>
            <a:endParaRPr lang="en-GB" dirty="0">
              <a:solidFill>
                <a:srgbClr val="CCCCFF"/>
              </a:solidFill>
              <a:latin typeface="Arial" pitchFamily="34" charset="0"/>
              <a:ea typeface="Arial" pitchFamily="2"/>
              <a:cs typeface="Arial" pitchFamily="34" charset="0"/>
              <a:hlinkClick r:id="rId3"/>
            </a:endParaRPr>
          </a:p>
          <a:p>
            <a:pPr marL="541338" lvl="4" indent="-274638" fontAlgn="auto">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Science Rocks (QRC Publication)</a:t>
            </a:r>
          </a:p>
          <a:p>
            <a:pPr marL="541338" lvl="4" indent="-274638" fontAlgn="auto">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Science of Mining (QRC Publication)</a:t>
            </a:r>
          </a:p>
          <a:p>
            <a:pPr marL="541338" lvl="4" indent="-274638" fontAlgn="auto">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Teaching the Dynamic Earth (ESEU / UKOOA Publication)</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p:cNvGrpSpPr>
            <a:grpSpLocks/>
          </p:cNvGrpSpPr>
          <p:nvPr/>
        </p:nvGrpSpPr>
        <p:grpSpPr bwMode="auto">
          <a:xfrm>
            <a:off x="250825" y="190500"/>
            <a:ext cx="8412163" cy="6472238"/>
            <a:chOff x="158" y="120"/>
            <a:chExt cx="5299" cy="4077"/>
          </a:xfrm>
        </p:grpSpPr>
        <p:sp>
          <p:nvSpPr>
            <p:cNvPr id="4124" name="Freeform 2"/>
            <p:cNvSpPr>
              <a:spLocks noChangeArrowheads="1"/>
            </p:cNvSpPr>
            <p:nvPr/>
          </p:nvSpPr>
          <p:spPr bwMode="auto">
            <a:xfrm>
              <a:off x="3471" y="122"/>
              <a:ext cx="1987" cy="4076"/>
            </a:xfrm>
            <a:custGeom>
              <a:avLst/>
              <a:gdLst>
                <a:gd name="T0" fmla="*/ 1986 w 1988"/>
                <a:gd name="T1" fmla="*/ 2667 h 4077"/>
                <a:gd name="T2" fmla="*/ 1985 w 1988"/>
                <a:gd name="T3" fmla="*/ 2550 h 4077"/>
                <a:gd name="T4" fmla="*/ 1976 w 1988"/>
                <a:gd name="T5" fmla="*/ 2436 h 4077"/>
                <a:gd name="T6" fmla="*/ 1964 w 1988"/>
                <a:gd name="T7" fmla="*/ 2322 h 4077"/>
                <a:gd name="T8" fmla="*/ 1946 w 1988"/>
                <a:gd name="T9" fmla="*/ 2212 h 4077"/>
                <a:gd name="T10" fmla="*/ 1926 w 1988"/>
                <a:gd name="T11" fmla="*/ 2101 h 4077"/>
                <a:gd name="T12" fmla="*/ 1901 w 1988"/>
                <a:gd name="T13" fmla="*/ 1994 h 4077"/>
                <a:gd name="T14" fmla="*/ 1872 w 1988"/>
                <a:gd name="T15" fmla="*/ 1887 h 4077"/>
                <a:gd name="T16" fmla="*/ 1838 w 1988"/>
                <a:gd name="T17" fmla="*/ 1780 h 4077"/>
                <a:gd name="T18" fmla="*/ 1800 w 1988"/>
                <a:gd name="T19" fmla="*/ 1676 h 4077"/>
                <a:gd name="T20" fmla="*/ 1757 w 1988"/>
                <a:gd name="T21" fmla="*/ 1574 h 4077"/>
                <a:gd name="T22" fmla="*/ 1712 w 1988"/>
                <a:gd name="T23" fmla="*/ 1474 h 4077"/>
                <a:gd name="T24" fmla="*/ 1662 w 1988"/>
                <a:gd name="T25" fmla="*/ 1378 h 4077"/>
                <a:gd name="T26" fmla="*/ 1608 w 1988"/>
                <a:gd name="T27" fmla="*/ 1281 h 4077"/>
                <a:gd name="T28" fmla="*/ 1551 w 1988"/>
                <a:gd name="T29" fmla="*/ 1187 h 4077"/>
                <a:gd name="T30" fmla="*/ 1489 w 1988"/>
                <a:gd name="T31" fmla="*/ 1096 h 4077"/>
                <a:gd name="T32" fmla="*/ 1426 w 1988"/>
                <a:gd name="T33" fmla="*/ 1008 h 4077"/>
                <a:gd name="T34" fmla="*/ 1287 w 1988"/>
                <a:gd name="T35" fmla="*/ 837 h 4077"/>
                <a:gd name="T36" fmla="*/ 1136 w 1988"/>
                <a:gd name="T37" fmla="*/ 679 h 4077"/>
                <a:gd name="T38" fmla="*/ 974 w 1988"/>
                <a:gd name="T39" fmla="*/ 532 h 4077"/>
                <a:gd name="T40" fmla="*/ 801 w 1988"/>
                <a:gd name="T41" fmla="*/ 396 h 4077"/>
                <a:gd name="T42" fmla="*/ 614 w 1988"/>
                <a:gd name="T43" fmla="*/ 273 h 4077"/>
                <a:gd name="T44" fmla="*/ 470 w 1988"/>
                <a:gd name="T45" fmla="*/ 191 h 4077"/>
                <a:gd name="T46" fmla="*/ 371 w 1988"/>
                <a:gd name="T47" fmla="*/ 140 h 4077"/>
                <a:gd name="T48" fmla="*/ 268 w 1988"/>
                <a:gd name="T49" fmla="*/ 95 h 4077"/>
                <a:gd name="T50" fmla="*/ 163 w 1988"/>
                <a:gd name="T51" fmla="*/ 51 h 4077"/>
                <a:gd name="T52" fmla="*/ 57 w 1988"/>
                <a:gd name="T53" fmla="*/ 10 h 4077"/>
                <a:gd name="T54" fmla="*/ 0 w 1988"/>
                <a:gd name="T55" fmla="*/ 4075 h 4077"/>
                <a:gd name="T56" fmla="*/ 1598 w 1988"/>
                <a:gd name="T57" fmla="*/ 4075 h 4077"/>
                <a:gd name="T58" fmla="*/ 1683 w 1988"/>
                <a:gd name="T59" fmla="*/ 3917 h 4077"/>
                <a:gd name="T60" fmla="*/ 1762 w 1988"/>
                <a:gd name="T61" fmla="*/ 3753 h 4077"/>
                <a:gd name="T62" fmla="*/ 1828 w 1988"/>
                <a:gd name="T63" fmla="*/ 3583 h 4077"/>
                <a:gd name="T64" fmla="*/ 1883 w 1988"/>
                <a:gd name="T65" fmla="*/ 3409 h 4077"/>
                <a:gd name="T66" fmla="*/ 1927 w 1988"/>
                <a:gd name="T67" fmla="*/ 3230 h 4077"/>
                <a:gd name="T68" fmla="*/ 1960 w 1988"/>
                <a:gd name="T69" fmla="*/ 3045 h 4077"/>
                <a:gd name="T70" fmla="*/ 1979 w 1988"/>
                <a:gd name="T71" fmla="*/ 2858 h 4077"/>
                <a:gd name="T72" fmla="*/ 1986 w 1988"/>
                <a:gd name="T73" fmla="*/ 2667 h 40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88"/>
                <a:gd name="T112" fmla="*/ 0 h 4077"/>
                <a:gd name="T113" fmla="*/ 1988 w 1988"/>
                <a:gd name="T114" fmla="*/ 4077 h 40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88" h="4077">
                  <a:moveTo>
                    <a:pt x="1988" y="2669"/>
                  </a:moveTo>
                  <a:lnTo>
                    <a:pt x="1988" y="2669"/>
                  </a:lnTo>
                  <a:lnTo>
                    <a:pt x="1988" y="2611"/>
                  </a:lnTo>
                  <a:lnTo>
                    <a:pt x="1987" y="2552"/>
                  </a:lnTo>
                  <a:lnTo>
                    <a:pt x="1982" y="2495"/>
                  </a:lnTo>
                  <a:lnTo>
                    <a:pt x="1978" y="2438"/>
                  </a:lnTo>
                  <a:lnTo>
                    <a:pt x="1972" y="2382"/>
                  </a:lnTo>
                  <a:lnTo>
                    <a:pt x="1966" y="2324"/>
                  </a:lnTo>
                  <a:lnTo>
                    <a:pt x="1957" y="2268"/>
                  </a:lnTo>
                  <a:lnTo>
                    <a:pt x="1948" y="2214"/>
                  </a:lnTo>
                  <a:lnTo>
                    <a:pt x="1940" y="2157"/>
                  </a:lnTo>
                  <a:lnTo>
                    <a:pt x="1928" y="2103"/>
                  </a:lnTo>
                  <a:lnTo>
                    <a:pt x="1918" y="2048"/>
                  </a:lnTo>
                  <a:lnTo>
                    <a:pt x="1903" y="1994"/>
                  </a:lnTo>
                  <a:lnTo>
                    <a:pt x="1890" y="1940"/>
                  </a:lnTo>
                  <a:lnTo>
                    <a:pt x="1874" y="1887"/>
                  </a:lnTo>
                  <a:lnTo>
                    <a:pt x="1858" y="1833"/>
                  </a:lnTo>
                  <a:lnTo>
                    <a:pt x="1840" y="1780"/>
                  </a:lnTo>
                  <a:lnTo>
                    <a:pt x="1821" y="1729"/>
                  </a:lnTo>
                  <a:lnTo>
                    <a:pt x="1802" y="1676"/>
                  </a:lnTo>
                  <a:lnTo>
                    <a:pt x="1781" y="1625"/>
                  </a:lnTo>
                  <a:lnTo>
                    <a:pt x="1759" y="1574"/>
                  </a:lnTo>
                  <a:lnTo>
                    <a:pt x="1737" y="1526"/>
                  </a:lnTo>
                  <a:lnTo>
                    <a:pt x="1714" y="1474"/>
                  </a:lnTo>
                  <a:lnTo>
                    <a:pt x="1689" y="1424"/>
                  </a:lnTo>
                  <a:lnTo>
                    <a:pt x="1664" y="1378"/>
                  </a:lnTo>
                  <a:lnTo>
                    <a:pt x="1638" y="1328"/>
                  </a:lnTo>
                  <a:lnTo>
                    <a:pt x="1610" y="1281"/>
                  </a:lnTo>
                  <a:lnTo>
                    <a:pt x="1582" y="1236"/>
                  </a:lnTo>
                  <a:lnTo>
                    <a:pt x="1553" y="1187"/>
                  </a:lnTo>
                  <a:lnTo>
                    <a:pt x="1524" y="1142"/>
                  </a:lnTo>
                  <a:lnTo>
                    <a:pt x="1491" y="1096"/>
                  </a:lnTo>
                  <a:lnTo>
                    <a:pt x="1461" y="1052"/>
                  </a:lnTo>
                  <a:lnTo>
                    <a:pt x="1428" y="1008"/>
                  </a:lnTo>
                  <a:lnTo>
                    <a:pt x="1360" y="922"/>
                  </a:lnTo>
                  <a:lnTo>
                    <a:pt x="1289" y="837"/>
                  </a:lnTo>
                  <a:lnTo>
                    <a:pt x="1216" y="757"/>
                  </a:lnTo>
                  <a:lnTo>
                    <a:pt x="1138" y="679"/>
                  </a:lnTo>
                  <a:lnTo>
                    <a:pt x="1058" y="604"/>
                  </a:lnTo>
                  <a:lnTo>
                    <a:pt x="974" y="532"/>
                  </a:lnTo>
                  <a:lnTo>
                    <a:pt x="889" y="464"/>
                  </a:lnTo>
                  <a:lnTo>
                    <a:pt x="801" y="396"/>
                  </a:lnTo>
                  <a:lnTo>
                    <a:pt x="709" y="333"/>
                  </a:lnTo>
                  <a:lnTo>
                    <a:pt x="614" y="273"/>
                  </a:lnTo>
                  <a:lnTo>
                    <a:pt x="517" y="219"/>
                  </a:lnTo>
                  <a:lnTo>
                    <a:pt x="470" y="191"/>
                  </a:lnTo>
                  <a:lnTo>
                    <a:pt x="419" y="166"/>
                  </a:lnTo>
                  <a:lnTo>
                    <a:pt x="371" y="140"/>
                  </a:lnTo>
                  <a:lnTo>
                    <a:pt x="319" y="118"/>
                  </a:lnTo>
                  <a:lnTo>
                    <a:pt x="268" y="95"/>
                  </a:lnTo>
                  <a:lnTo>
                    <a:pt x="215" y="71"/>
                  </a:lnTo>
                  <a:lnTo>
                    <a:pt x="163" y="51"/>
                  </a:lnTo>
                  <a:lnTo>
                    <a:pt x="110" y="30"/>
                  </a:lnTo>
                  <a:lnTo>
                    <a:pt x="57" y="10"/>
                  </a:lnTo>
                  <a:lnTo>
                    <a:pt x="1" y="0"/>
                  </a:lnTo>
                  <a:lnTo>
                    <a:pt x="0" y="4077"/>
                  </a:lnTo>
                  <a:lnTo>
                    <a:pt x="1600" y="4077"/>
                  </a:lnTo>
                  <a:lnTo>
                    <a:pt x="1644" y="3999"/>
                  </a:lnTo>
                  <a:lnTo>
                    <a:pt x="1685" y="3919"/>
                  </a:lnTo>
                  <a:lnTo>
                    <a:pt x="1726" y="3837"/>
                  </a:lnTo>
                  <a:lnTo>
                    <a:pt x="1764" y="3755"/>
                  </a:lnTo>
                  <a:lnTo>
                    <a:pt x="1798" y="3670"/>
                  </a:lnTo>
                  <a:lnTo>
                    <a:pt x="1830" y="3585"/>
                  </a:lnTo>
                  <a:lnTo>
                    <a:pt x="1859" y="3498"/>
                  </a:lnTo>
                  <a:lnTo>
                    <a:pt x="1885" y="3411"/>
                  </a:lnTo>
                  <a:lnTo>
                    <a:pt x="1909" y="3321"/>
                  </a:lnTo>
                  <a:lnTo>
                    <a:pt x="1929" y="3232"/>
                  </a:lnTo>
                  <a:lnTo>
                    <a:pt x="1947" y="3140"/>
                  </a:lnTo>
                  <a:lnTo>
                    <a:pt x="1962" y="3047"/>
                  </a:lnTo>
                  <a:lnTo>
                    <a:pt x="1973" y="2954"/>
                  </a:lnTo>
                  <a:lnTo>
                    <a:pt x="1981" y="2860"/>
                  </a:lnTo>
                  <a:lnTo>
                    <a:pt x="1987" y="2763"/>
                  </a:lnTo>
                  <a:lnTo>
                    <a:pt x="1988" y="2669"/>
                  </a:lnTo>
                  <a:close/>
                </a:path>
              </a:pathLst>
            </a:custGeom>
            <a:solidFill>
              <a:srgbClr val="186C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charset="0"/>
              </a:endParaRPr>
            </a:p>
          </p:txBody>
        </p:sp>
        <p:sp>
          <p:nvSpPr>
            <p:cNvPr id="4125" name="Rectangle 3"/>
            <p:cNvSpPr>
              <a:spLocks noChangeArrowheads="1"/>
            </p:cNvSpPr>
            <p:nvPr/>
          </p:nvSpPr>
          <p:spPr bwMode="auto">
            <a:xfrm>
              <a:off x="158" y="120"/>
              <a:ext cx="3319" cy="4078"/>
            </a:xfrm>
            <a:prstGeom prst="rect">
              <a:avLst/>
            </a:prstGeom>
            <a:solidFill>
              <a:srgbClr val="186C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AU">
                <a:solidFill>
                  <a:srgbClr val="FFFFFF"/>
                </a:solidFill>
                <a:latin typeface="Arial" charset="0"/>
              </a:endParaRPr>
            </a:p>
          </p:txBody>
        </p:sp>
      </p:grpSp>
      <p:sp>
        <p:nvSpPr>
          <p:cNvPr id="4099" name="Text Box 4"/>
          <p:cNvSpPr txBox="1">
            <a:spLocks noChangeArrowheads="1"/>
          </p:cNvSpPr>
          <p:nvPr/>
        </p:nvSpPr>
        <p:spPr bwMode="auto">
          <a:xfrm>
            <a:off x="681148" y="1168400"/>
            <a:ext cx="553856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algn="ctr" defTabSz="449263" eaLnBrk="1" hangingPunct="1">
              <a:buClr>
                <a:srgbClr val="000000"/>
              </a:buClr>
              <a:buSzPct val="100000"/>
              <a:buFont typeface="Times New Roman" pitchFamily="18" charset="0"/>
              <a:buNone/>
            </a:pPr>
            <a:r>
              <a:rPr lang="en-AU" sz="2000" b="1" dirty="0">
                <a:solidFill>
                  <a:srgbClr val="FFFFFF"/>
                </a:solidFill>
              </a:rPr>
              <a:t>Teacher Earth Science Education Programme</a:t>
            </a:r>
          </a:p>
          <a:p>
            <a:pPr algn="ctr" defTabSz="449263" eaLnBrk="1" hangingPunct="1">
              <a:spcBef>
                <a:spcPts val="600"/>
              </a:spcBef>
              <a:buClr>
                <a:srgbClr val="000000"/>
              </a:buClr>
              <a:buSzPct val="100000"/>
              <a:buFont typeface="Times New Roman" pitchFamily="18" charset="0"/>
              <a:buNone/>
            </a:pPr>
            <a:r>
              <a:rPr lang="en-AU" sz="2000" b="1" dirty="0">
                <a:solidFill>
                  <a:srgbClr val="FFFFFF"/>
                </a:solidFill>
              </a:rPr>
              <a:t>PARTNERS</a:t>
            </a:r>
          </a:p>
        </p:txBody>
      </p:sp>
      <p:sp>
        <p:nvSpPr>
          <p:cNvPr id="4101" name="Text Box 7"/>
          <p:cNvSpPr txBox="1">
            <a:spLocks noChangeArrowheads="1"/>
          </p:cNvSpPr>
          <p:nvPr/>
        </p:nvSpPr>
        <p:spPr bwMode="auto">
          <a:xfrm>
            <a:off x="4356100" y="1924050"/>
            <a:ext cx="4176713"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61950" indent="-180975" eaLnBrk="0" hangingPunct="0">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bg1"/>
                </a:solidFill>
                <a:latin typeface="Arial" charset="0"/>
                <a:cs typeface="Arial" charset="0"/>
              </a:defRPr>
            </a:lvl1pPr>
            <a:lvl2pPr eaLnBrk="0" hangingPunct="0">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bg1"/>
                </a:solidFill>
                <a:latin typeface="Arial" charset="0"/>
                <a:cs typeface="Arial" charset="0"/>
              </a:defRPr>
            </a:lvl2pPr>
            <a:lvl3pPr eaLnBrk="0" hangingPunct="0">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bg1"/>
                </a:solidFill>
                <a:latin typeface="Arial" charset="0"/>
                <a:cs typeface="Arial" charset="0"/>
              </a:defRPr>
            </a:lvl3pPr>
            <a:lvl4pPr eaLnBrk="0" hangingPunct="0">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bg1"/>
                </a:solidFill>
                <a:latin typeface="Arial" charset="0"/>
                <a:cs typeface="Arial" charset="0"/>
              </a:defRPr>
            </a:lvl4pPr>
            <a:lvl5pPr eaLnBrk="0" hangingPunct="0">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bg1"/>
                </a:solidFill>
                <a:latin typeface="Arial" charset="0"/>
                <a:cs typeface="Arial" charset="0"/>
              </a:defRPr>
            </a:lvl5pPr>
            <a:lvl6pPr marL="2514600" indent="-228600" defTabSz="449263" eaLnBrk="0" fontAlgn="base" hangingPunct="0">
              <a:lnSpc>
                <a:spcPct val="31000"/>
              </a:lnSpc>
              <a:spcBef>
                <a:spcPct val="0"/>
              </a:spcBef>
              <a:spcAft>
                <a:spcPct val="0"/>
              </a:spcAft>
              <a:buClr>
                <a:srgbClr val="000000"/>
              </a:buClr>
              <a:buSzPct val="100000"/>
              <a:buFont typeface="Times New Roman" pitchFamily="18" charset="0"/>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bg1"/>
                </a:solidFill>
                <a:latin typeface="Arial" charset="0"/>
                <a:cs typeface="Arial" charset="0"/>
              </a:defRPr>
            </a:lvl6pPr>
            <a:lvl7pPr marL="2971800" indent="-228600" defTabSz="449263" eaLnBrk="0" fontAlgn="base" hangingPunct="0">
              <a:lnSpc>
                <a:spcPct val="31000"/>
              </a:lnSpc>
              <a:spcBef>
                <a:spcPct val="0"/>
              </a:spcBef>
              <a:spcAft>
                <a:spcPct val="0"/>
              </a:spcAft>
              <a:buClr>
                <a:srgbClr val="000000"/>
              </a:buClr>
              <a:buSzPct val="100000"/>
              <a:buFont typeface="Times New Roman" pitchFamily="18" charset="0"/>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bg1"/>
                </a:solidFill>
                <a:latin typeface="Arial" charset="0"/>
                <a:cs typeface="Arial" charset="0"/>
              </a:defRPr>
            </a:lvl7pPr>
            <a:lvl8pPr marL="3429000" indent="-228600" defTabSz="449263" eaLnBrk="0" fontAlgn="base" hangingPunct="0">
              <a:lnSpc>
                <a:spcPct val="31000"/>
              </a:lnSpc>
              <a:spcBef>
                <a:spcPct val="0"/>
              </a:spcBef>
              <a:spcAft>
                <a:spcPct val="0"/>
              </a:spcAft>
              <a:buClr>
                <a:srgbClr val="000000"/>
              </a:buClr>
              <a:buSzPct val="100000"/>
              <a:buFont typeface="Times New Roman" pitchFamily="18" charset="0"/>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bg1"/>
                </a:solidFill>
                <a:latin typeface="Arial" charset="0"/>
                <a:cs typeface="Arial" charset="0"/>
              </a:defRPr>
            </a:lvl8pPr>
            <a:lvl9pPr marL="3886200" indent="-228600" defTabSz="449263" eaLnBrk="0" fontAlgn="base" hangingPunct="0">
              <a:lnSpc>
                <a:spcPct val="31000"/>
              </a:lnSpc>
              <a:spcBef>
                <a:spcPct val="0"/>
              </a:spcBef>
              <a:spcAft>
                <a:spcPct val="0"/>
              </a:spcAft>
              <a:buClr>
                <a:srgbClr val="000000"/>
              </a:buClr>
              <a:buSzPct val="100000"/>
              <a:buFont typeface="Times New Roman" pitchFamily="18" charset="0"/>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bg1"/>
                </a:solidFill>
                <a:latin typeface="Arial" charset="0"/>
                <a:cs typeface="Arial" charset="0"/>
              </a:defRPr>
            </a:lvl9pPr>
          </a:lstStyle>
          <a:p>
            <a:pPr defTabSz="449263" eaLnBrk="1" hangingPunct="1">
              <a:spcBef>
                <a:spcPts val="200"/>
              </a:spcBef>
              <a:buClr>
                <a:srgbClr val="000000"/>
              </a:buClr>
              <a:buSzPct val="100000"/>
              <a:buFont typeface="Times New Roman" pitchFamily="18" charset="0"/>
              <a:buNone/>
            </a:pPr>
            <a:r>
              <a:rPr lang="en-GB" sz="2000" b="1">
                <a:solidFill>
                  <a:srgbClr val="FFFFFF"/>
                </a:solidFill>
              </a:rPr>
              <a:t>BRONZE</a:t>
            </a:r>
          </a:p>
          <a:p>
            <a:pPr defTabSz="449263" eaLnBrk="1">
              <a:spcBef>
                <a:spcPts val="200"/>
              </a:spcBef>
              <a:buClr>
                <a:srgbClr val="FFFFFF"/>
              </a:buClr>
              <a:buSzPct val="50000"/>
              <a:buFont typeface="Wingdings" pitchFamily="2" charset="2"/>
              <a:buChar char=""/>
            </a:pPr>
            <a:r>
              <a:rPr lang="en-GB" sz="1200" b="1">
                <a:solidFill>
                  <a:srgbClr val="FFFFFF"/>
                </a:solidFill>
              </a:rPr>
              <a:t>Anglo Coal</a:t>
            </a:r>
          </a:p>
          <a:p>
            <a:pPr defTabSz="449263" eaLnBrk="1">
              <a:spcBef>
                <a:spcPts val="200"/>
              </a:spcBef>
              <a:buClr>
                <a:srgbClr val="FFFFFF"/>
              </a:buClr>
              <a:buSzPct val="50000"/>
              <a:buFont typeface="Wingdings" pitchFamily="2" charset="2"/>
              <a:buChar char=""/>
            </a:pPr>
            <a:r>
              <a:rPr lang="en-GB" sz="1200" b="1">
                <a:solidFill>
                  <a:srgbClr val="FFFFFF"/>
                </a:solidFill>
              </a:rPr>
              <a:t>Australian Nuclear Science and Technology Organisation</a:t>
            </a:r>
          </a:p>
          <a:p>
            <a:pPr defTabSz="449263" eaLnBrk="1">
              <a:spcBef>
                <a:spcPts val="200"/>
              </a:spcBef>
              <a:buClr>
                <a:srgbClr val="FFFFFF"/>
              </a:buClr>
              <a:buSzPct val="50000"/>
              <a:buFont typeface="Wingdings" pitchFamily="2" charset="2"/>
              <a:buChar char=""/>
            </a:pPr>
            <a:r>
              <a:rPr lang="en-GB" sz="1200" b="1">
                <a:solidFill>
                  <a:srgbClr val="FFFFFF"/>
                </a:solidFill>
              </a:rPr>
              <a:t>CS Energy</a:t>
            </a:r>
          </a:p>
          <a:p>
            <a:pPr defTabSz="449263" eaLnBrk="1">
              <a:spcBef>
                <a:spcPts val="200"/>
              </a:spcBef>
              <a:buClr>
                <a:srgbClr val="FFFFFF"/>
              </a:buClr>
              <a:buSzPct val="50000"/>
              <a:buFont typeface="Wingdings" pitchFamily="2" charset="2"/>
              <a:buChar char=""/>
            </a:pPr>
            <a:r>
              <a:rPr lang="en-US" sz="1200" b="1">
                <a:solidFill>
                  <a:srgbClr val="FFFFFF"/>
                </a:solidFill>
              </a:rPr>
              <a:t>Department of Sustainability and Environment</a:t>
            </a:r>
            <a:r>
              <a:rPr lang="en-GB" sz="1200" b="1">
                <a:solidFill>
                  <a:srgbClr val="FFFFFF"/>
                </a:solidFill>
              </a:rPr>
              <a:t>, Vic</a:t>
            </a:r>
          </a:p>
          <a:p>
            <a:pPr defTabSz="449263" eaLnBrk="1">
              <a:spcBef>
                <a:spcPts val="200"/>
              </a:spcBef>
              <a:buClr>
                <a:srgbClr val="FFFFFF"/>
              </a:buClr>
              <a:buSzPct val="50000"/>
              <a:buFont typeface="Wingdings" pitchFamily="2" charset="2"/>
              <a:buChar char=""/>
            </a:pPr>
            <a:r>
              <a:rPr lang="en-GB" sz="1200" b="1">
                <a:solidFill>
                  <a:srgbClr val="FFFFFF"/>
                </a:solidFill>
              </a:rPr>
              <a:t>Essential Petroleum</a:t>
            </a:r>
          </a:p>
          <a:p>
            <a:pPr defTabSz="449263" eaLnBrk="1">
              <a:spcBef>
                <a:spcPts val="200"/>
              </a:spcBef>
              <a:buClr>
                <a:srgbClr val="FFFFFF"/>
              </a:buClr>
              <a:buSzPct val="50000"/>
              <a:buFont typeface="Wingdings" pitchFamily="2" charset="2"/>
              <a:buChar char=""/>
            </a:pPr>
            <a:r>
              <a:rPr lang="en-GB" sz="1200" b="1">
                <a:solidFill>
                  <a:srgbClr val="FFFFFF"/>
                </a:solidFill>
              </a:rPr>
              <a:t>Flinders University</a:t>
            </a:r>
          </a:p>
          <a:p>
            <a:pPr defTabSz="449263" eaLnBrk="1">
              <a:spcBef>
                <a:spcPts val="200"/>
              </a:spcBef>
              <a:buClr>
                <a:srgbClr val="FFFFFF"/>
              </a:buClr>
              <a:buSzPct val="50000"/>
              <a:buFont typeface="Wingdings" pitchFamily="2" charset="2"/>
              <a:buChar char=""/>
            </a:pPr>
            <a:r>
              <a:rPr lang="en-GB" sz="1200" b="1">
                <a:solidFill>
                  <a:srgbClr val="FFFFFF"/>
                </a:solidFill>
              </a:rPr>
              <a:t>Gordon Wakelin King</a:t>
            </a:r>
          </a:p>
          <a:p>
            <a:pPr defTabSz="449263" eaLnBrk="1">
              <a:spcBef>
                <a:spcPts val="200"/>
              </a:spcBef>
              <a:buClr>
                <a:srgbClr val="FFFFFF"/>
              </a:buClr>
              <a:buSzPct val="50000"/>
              <a:buFont typeface="Wingdings" pitchFamily="2" charset="2"/>
              <a:buChar char=""/>
            </a:pPr>
            <a:r>
              <a:rPr lang="en-GB" sz="1200" b="1">
                <a:solidFill>
                  <a:srgbClr val="FFFFFF"/>
                </a:solidFill>
              </a:rPr>
              <a:t>Great Artesian Basin Coordinating Committee</a:t>
            </a:r>
          </a:p>
          <a:p>
            <a:pPr defTabSz="449263" eaLnBrk="1">
              <a:spcBef>
                <a:spcPts val="200"/>
              </a:spcBef>
              <a:buClr>
                <a:srgbClr val="FFFFFF"/>
              </a:buClr>
              <a:buSzPct val="50000"/>
              <a:buFont typeface="Wingdings" pitchFamily="2" charset="2"/>
              <a:buChar char=""/>
            </a:pPr>
            <a:r>
              <a:rPr lang="en-GB" sz="1200" b="1">
                <a:solidFill>
                  <a:srgbClr val="FFFFFF"/>
                </a:solidFill>
              </a:rPr>
              <a:t>Hot Dry Rocks</a:t>
            </a:r>
          </a:p>
          <a:p>
            <a:pPr defTabSz="449263" eaLnBrk="1">
              <a:spcBef>
                <a:spcPts val="200"/>
              </a:spcBef>
              <a:buClr>
                <a:srgbClr val="FFFFFF"/>
              </a:buClr>
              <a:buSzPct val="50000"/>
              <a:buFont typeface="Wingdings" pitchFamily="2" charset="2"/>
              <a:buChar char=""/>
            </a:pPr>
            <a:r>
              <a:rPr lang="en-GB" sz="1200" b="1">
                <a:solidFill>
                  <a:srgbClr val="FFFFFF"/>
                </a:solidFill>
              </a:rPr>
              <a:t>Macquarie University</a:t>
            </a:r>
          </a:p>
          <a:p>
            <a:pPr defTabSz="449263" eaLnBrk="1">
              <a:spcBef>
                <a:spcPts val="200"/>
              </a:spcBef>
              <a:buClr>
                <a:srgbClr val="FFFFFF"/>
              </a:buClr>
              <a:buSzPct val="50000"/>
              <a:buFont typeface="Wingdings" pitchFamily="2" charset="2"/>
              <a:buChar char=""/>
            </a:pPr>
            <a:r>
              <a:rPr lang="en-GB" sz="1200" b="1">
                <a:solidFill>
                  <a:srgbClr val="FFFFFF"/>
                </a:solidFill>
              </a:rPr>
              <a:t>Sandy Menpes</a:t>
            </a:r>
          </a:p>
          <a:p>
            <a:pPr defTabSz="449263" eaLnBrk="1">
              <a:spcBef>
                <a:spcPts val="200"/>
              </a:spcBef>
              <a:buClr>
                <a:srgbClr val="FFFFFF"/>
              </a:buClr>
              <a:buSzPct val="50000"/>
              <a:buFont typeface="Wingdings" pitchFamily="2" charset="2"/>
              <a:buChar char=""/>
            </a:pPr>
            <a:r>
              <a:rPr lang="en-GB" sz="1200" b="1">
                <a:solidFill>
                  <a:srgbClr val="FFFFFF"/>
                </a:solidFill>
              </a:rPr>
              <a:t>Monash Energy</a:t>
            </a:r>
          </a:p>
          <a:p>
            <a:pPr defTabSz="449263" eaLnBrk="1">
              <a:spcBef>
                <a:spcPts val="200"/>
              </a:spcBef>
              <a:buClr>
                <a:srgbClr val="FFFFFF"/>
              </a:buClr>
              <a:buSzPct val="50000"/>
              <a:buFont typeface="Wingdings" pitchFamily="2" charset="2"/>
              <a:buChar char=""/>
            </a:pPr>
            <a:r>
              <a:rPr lang="en-GB" sz="1200" b="1">
                <a:solidFill>
                  <a:srgbClr val="FFFFFF"/>
                </a:solidFill>
              </a:rPr>
              <a:t>Museum Victoria</a:t>
            </a:r>
          </a:p>
          <a:p>
            <a:pPr defTabSz="449263" eaLnBrk="1">
              <a:spcBef>
                <a:spcPts val="200"/>
              </a:spcBef>
              <a:buClr>
                <a:srgbClr val="FFFFFF"/>
              </a:buClr>
              <a:buSzPct val="50000"/>
              <a:buFont typeface="Wingdings" pitchFamily="2" charset="2"/>
              <a:buChar char=""/>
            </a:pPr>
            <a:r>
              <a:rPr lang="en-GB" sz="1200" b="1">
                <a:solidFill>
                  <a:srgbClr val="FFFFFF"/>
                </a:solidFill>
              </a:rPr>
              <a:t>Our Water Our Future, Vic</a:t>
            </a:r>
          </a:p>
          <a:p>
            <a:pPr defTabSz="449263" eaLnBrk="1">
              <a:spcBef>
                <a:spcPts val="200"/>
              </a:spcBef>
              <a:buClr>
                <a:srgbClr val="FFFFFF"/>
              </a:buClr>
              <a:buSzPct val="50000"/>
              <a:buFont typeface="Wingdings" pitchFamily="2" charset="2"/>
              <a:buChar char=""/>
            </a:pPr>
            <a:r>
              <a:rPr lang="en-GB" sz="1200" b="1">
                <a:solidFill>
                  <a:srgbClr val="FFFFFF"/>
                </a:solidFill>
              </a:rPr>
              <a:t>Petroleum Geo-Services</a:t>
            </a:r>
          </a:p>
          <a:p>
            <a:pPr defTabSz="449263" eaLnBrk="1">
              <a:spcBef>
                <a:spcPts val="200"/>
              </a:spcBef>
              <a:buClr>
                <a:srgbClr val="FFFFFF"/>
              </a:buClr>
              <a:buSzPct val="50000"/>
              <a:buFont typeface="Wingdings" pitchFamily="2" charset="2"/>
              <a:buChar char=""/>
            </a:pPr>
            <a:r>
              <a:rPr lang="en-GB" sz="1200" b="1">
                <a:solidFill>
                  <a:srgbClr val="FFFFFF"/>
                </a:solidFill>
              </a:rPr>
              <a:t>Primary Industries and Resources SA</a:t>
            </a:r>
          </a:p>
          <a:p>
            <a:pPr defTabSz="449263" eaLnBrk="1">
              <a:spcBef>
                <a:spcPts val="200"/>
              </a:spcBef>
              <a:buClr>
                <a:srgbClr val="FFFFFF"/>
              </a:buClr>
              <a:buSzPct val="50000"/>
              <a:buFont typeface="Wingdings" pitchFamily="2" charset="2"/>
              <a:buChar char=""/>
            </a:pPr>
            <a:r>
              <a:rPr lang="en-GB" sz="1200" b="1">
                <a:solidFill>
                  <a:srgbClr val="FFFFFF"/>
                </a:solidFill>
              </a:rPr>
              <a:t>Stanwell Corporation</a:t>
            </a:r>
          </a:p>
          <a:p>
            <a:pPr defTabSz="449263" eaLnBrk="1">
              <a:spcBef>
                <a:spcPts val="200"/>
              </a:spcBef>
              <a:buClr>
                <a:srgbClr val="FFFFFF"/>
              </a:buClr>
              <a:buSzPct val="50000"/>
              <a:buFont typeface="Wingdings" pitchFamily="2" charset="2"/>
              <a:buChar char=""/>
            </a:pPr>
            <a:r>
              <a:rPr lang="en-GB" sz="1200" b="1">
                <a:solidFill>
                  <a:srgbClr val="FFFFFF"/>
                </a:solidFill>
              </a:rPr>
              <a:t>Velseis</a:t>
            </a:r>
          </a:p>
          <a:p>
            <a:pPr defTabSz="449263" eaLnBrk="1">
              <a:spcBef>
                <a:spcPts val="200"/>
              </a:spcBef>
              <a:buClr>
                <a:srgbClr val="FFFFFF"/>
              </a:buClr>
              <a:buSzPct val="50000"/>
              <a:buFont typeface="Wingdings" pitchFamily="2" charset="2"/>
              <a:buChar char=""/>
            </a:pPr>
            <a:r>
              <a:rPr lang="en-GB" sz="1200" b="1">
                <a:solidFill>
                  <a:srgbClr val="FFFFFF"/>
                </a:solidFill>
              </a:rPr>
              <a:t>ZeroGen</a:t>
            </a:r>
          </a:p>
        </p:txBody>
      </p:sp>
      <p:sp>
        <p:nvSpPr>
          <p:cNvPr id="4103" name="Text Box 3"/>
          <p:cNvSpPr txBox="1">
            <a:spLocks noChangeArrowheads="1"/>
          </p:cNvSpPr>
          <p:nvPr/>
        </p:nvSpPr>
        <p:spPr bwMode="auto">
          <a:xfrm>
            <a:off x="379413" y="1924050"/>
            <a:ext cx="4192587"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180975" indent="-18097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marL="628650" indent="-1825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defTabSz="449263" eaLnBrk="1">
              <a:spcBef>
                <a:spcPts val="1200"/>
              </a:spcBef>
              <a:buClr>
                <a:srgbClr val="000000"/>
              </a:buClr>
            </a:pPr>
            <a:r>
              <a:rPr lang="en-GB" sz="2000" b="1" dirty="0">
                <a:solidFill>
                  <a:srgbClr val="FFFFFF"/>
                </a:solidFill>
              </a:rPr>
              <a:t>SILVER</a:t>
            </a:r>
          </a:p>
          <a:p>
            <a:pPr defTabSz="449263" eaLnBrk="1" hangingPunct="1">
              <a:spcBef>
                <a:spcPts val="600"/>
              </a:spcBef>
              <a:buClr>
                <a:srgbClr val="FFFFFF"/>
              </a:buClr>
              <a:buFontTx/>
              <a:buChar char="•"/>
            </a:pPr>
            <a:r>
              <a:rPr lang="en-GB" sz="1600" b="1" dirty="0">
                <a:solidFill>
                  <a:srgbClr val="FFFFFF"/>
                </a:solidFill>
              </a:rPr>
              <a:t>The Australian National University</a:t>
            </a:r>
          </a:p>
          <a:p>
            <a:pPr defTabSz="449263" eaLnBrk="1" hangingPunct="1">
              <a:spcBef>
                <a:spcPts val="1200"/>
              </a:spcBef>
              <a:buClr>
                <a:srgbClr val="FFFFFF"/>
              </a:buClr>
              <a:buFontTx/>
              <a:buChar char="•"/>
            </a:pPr>
            <a:r>
              <a:rPr lang="en-US" sz="1600" b="1" dirty="0">
                <a:solidFill>
                  <a:srgbClr val="FFFFFF"/>
                </a:solidFill>
              </a:rPr>
              <a:t>Department of Primary Industries, Vic</a:t>
            </a:r>
            <a:endParaRPr lang="en-GB" sz="1600" b="1" dirty="0">
              <a:solidFill>
                <a:srgbClr val="FFFFFF"/>
              </a:solidFill>
            </a:endParaRPr>
          </a:p>
          <a:p>
            <a:pPr defTabSz="449263" eaLnBrk="1" hangingPunct="1">
              <a:spcBef>
                <a:spcPts val="1200"/>
              </a:spcBef>
              <a:buClr>
                <a:srgbClr val="FFFFFF"/>
              </a:buClr>
              <a:buFontTx/>
              <a:buChar char="•"/>
            </a:pPr>
            <a:r>
              <a:rPr lang="en-GB" sz="1600" b="1" dirty="0">
                <a:solidFill>
                  <a:srgbClr val="FFFFFF"/>
                </a:solidFill>
              </a:rPr>
              <a:t>Pitney Bowes Business Insight</a:t>
            </a:r>
          </a:p>
          <a:p>
            <a:pPr defTabSz="449263" eaLnBrk="1">
              <a:spcBef>
                <a:spcPts val="1200"/>
              </a:spcBef>
              <a:buClr>
                <a:srgbClr val="FFFFFF"/>
              </a:buClr>
              <a:buFontTx/>
              <a:buChar char="•"/>
            </a:pPr>
            <a:r>
              <a:rPr lang="en-GB" sz="1600" b="1" dirty="0" err="1">
                <a:solidFill>
                  <a:srgbClr val="FFFFFF"/>
                </a:solidFill>
              </a:rPr>
              <a:t>PowerWorks</a:t>
            </a:r>
            <a:endParaRPr lang="en-GB" sz="1600" b="1" dirty="0">
              <a:solidFill>
                <a:srgbClr val="FFFFFF"/>
              </a:solidFill>
            </a:endParaRPr>
          </a:p>
          <a:p>
            <a:pPr defTabSz="449263" eaLnBrk="1">
              <a:spcBef>
                <a:spcPts val="1200"/>
              </a:spcBef>
              <a:buClr>
                <a:srgbClr val="FFFFFF"/>
              </a:buClr>
              <a:buFontTx/>
              <a:buChar char="•"/>
            </a:pPr>
            <a:r>
              <a:rPr lang="en-GB" sz="1600" b="1" dirty="0">
                <a:solidFill>
                  <a:srgbClr val="FFFFFF"/>
                </a:solidFill>
              </a:rPr>
              <a:t>Queensland Resources Council</a:t>
            </a:r>
          </a:p>
          <a:p>
            <a:pPr defTabSz="449263" eaLnBrk="1">
              <a:spcBef>
                <a:spcPts val="1200"/>
              </a:spcBef>
              <a:buClr>
                <a:srgbClr val="FFFFFF"/>
              </a:buClr>
              <a:buFontTx/>
              <a:buChar char="•"/>
            </a:pPr>
            <a:r>
              <a:rPr lang="en-GB" sz="1600" b="1" dirty="0">
                <a:solidFill>
                  <a:srgbClr val="FFFFFF"/>
                </a:solidFill>
              </a:rPr>
              <a:t>Rob Kirk Consultants</a:t>
            </a:r>
          </a:p>
          <a:p>
            <a:pPr defTabSz="449263" eaLnBrk="1">
              <a:spcBef>
                <a:spcPts val="1200"/>
              </a:spcBef>
              <a:buClr>
                <a:srgbClr val="FFFFFF"/>
              </a:buClr>
              <a:buFontTx/>
              <a:buChar char="•"/>
            </a:pPr>
            <a:r>
              <a:rPr lang="en-GB" sz="1600" b="1" dirty="0">
                <a:solidFill>
                  <a:srgbClr val="FFFFFF"/>
                </a:solidFill>
              </a:rPr>
              <a:t>The University of Sydney</a:t>
            </a:r>
          </a:p>
          <a:p>
            <a:pPr defTabSz="449263" eaLnBrk="1">
              <a:spcBef>
                <a:spcPts val="1200"/>
              </a:spcBef>
              <a:buClr>
                <a:srgbClr val="FFFFFF"/>
              </a:buClr>
              <a:buFontTx/>
              <a:buChar char="•"/>
            </a:pPr>
            <a:r>
              <a:rPr lang="en-GB" sz="1600" b="1" dirty="0">
                <a:solidFill>
                  <a:srgbClr val="FFFFFF"/>
                </a:solidFill>
              </a:rPr>
              <a:t>University of Tasmania </a:t>
            </a:r>
          </a:p>
          <a:p>
            <a:pPr lvl="1" defTabSz="449263" eaLnBrk="1">
              <a:spcBef>
                <a:spcPts val="1200"/>
              </a:spcBef>
              <a:buClr>
                <a:srgbClr val="FFFFFF"/>
              </a:buClr>
              <a:buFontTx/>
              <a:buChar char="•"/>
            </a:pPr>
            <a:endParaRPr lang="en-GB" sz="1600" b="1" dirty="0">
              <a:solidFill>
                <a:srgbClr val="FFFFFF"/>
              </a:solidFill>
            </a:endParaRPr>
          </a:p>
        </p:txBody>
      </p:sp>
      <p:grpSp>
        <p:nvGrpSpPr>
          <p:cNvPr id="10" name="Group 8"/>
          <p:cNvGrpSpPr>
            <a:grpSpLocks/>
          </p:cNvGrpSpPr>
          <p:nvPr/>
        </p:nvGrpSpPr>
        <p:grpSpPr bwMode="auto">
          <a:xfrm>
            <a:off x="1971675" y="363538"/>
            <a:ext cx="3043238" cy="657225"/>
            <a:chOff x="1242" y="229"/>
            <a:chExt cx="1917" cy="414"/>
          </a:xfrm>
        </p:grpSpPr>
        <p:grpSp>
          <p:nvGrpSpPr>
            <p:cNvPr id="11" name="Group 9"/>
            <p:cNvGrpSpPr>
              <a:grpSpLocks/>
            </p:cNvGrpSpPr>
            <p:nvPr/>
          </p:nvGrpSpPr>
          <p:grpSpPr bwMode="auto">
            <a:xfrm>
              <a:off x="1242" y="229"/>
              <a:ext cx="593" cy="385"/>
              <a:chOff x="1242" y="229"/>
              <a:chExt cx="593" cy="385"/>
            </a:xfrm>
          </p:grpSpPr>
          <p:sp>
            <p:nvSpPr>
              <p:cNvPr id="14" name="Freeform 10"/>
              <p:cNvSpPr>
                <a:spLocks noChangeArrowheads="1"/>
              </p:cNvSpPr>
              <p:nvPr/>
            </p:nvSpPr>
            <p:spPr bwMode="auto">
              <a:xfrm>
                <a:off x="1368" y="280"/>
                <a:ext cx="364" cy="330"/>
              </a:xfrm>
              <a:custGeom>
                <a:avLst/>
                <a:gdLst>
                  <a:gd name="T0" fmla="*/ 363 w 365"/>
                  <a:gd name="T1" fmla="*/ 172 h 331"/>
                  <a:gd name="T2" fmla="*/ 5 w 365"/>
                  <a:gd name="T3" fmla="*/ 177 h 331"/>
                  <a:gd name="T4" fmla="*/ 32 w 365"/>
                  <a:gd name="T5" fmla="*/ 219 h 331"/>
                  <a:gd name="T6" fmla="*/ 40 w 365"/>
                  <a:gd name="T7" fmla="*/ 254 h 331"/>
                  <a:gd name="T8" fmla="*/ 68 w 365"/>
                  <a:gd name="T9" fmla="*/ 256 h 331"/>
                  <a:gd name="T10" fmla="*/ 96 w 365"/>
                  <a:gd name="T11" fmla="*/ 240 h 331"/>
                  <a:gd name="T12" fmla="*/ 123 w 365"/>
                  <a:gd name="T13" fmla="*/ 220 h 331"/>
                  <a:gd name="T14" fmla="*/ 179 w 365"/>
                  <a:gd name="T15" fmla="*/ 212 h 331"/>
                  <a:gd name="T16" fmla="*/ 197 w 365"/>
                  <a:gd name="T17" fmla="*/ 222 h 331"/>
                  <a:gd name="T18" fmla="*/ 208 w 365"/>
                  <a:gd name="T19" fmla="*/ 240 h 331"/>
                  <a:gd name="T20" fmla="*/ 222 w 365"/>
                  <a:gd name="T21" fmla="*/ 220 h 331"/>
                  <a:gd name="T22" fmla="*/ 219 w 365"/>
                  <a:gd name="T23" fmla="*/ 240 h 331"/>
                  <a:gd name="T24" fmla="*/ 229 w 365"/>
                  <a:gd name="T25" fmla="*/ 243 h 331"/>
                  <a:gd name="T26" fmla="*/ 243 w 365"/>
                  <a:gd name="T27" fmla="*/ 267 h 331"/>
                  <a:gd name="T28" fmla="*/ 275 w 365"/>
                  <a:gd name="T29" fmla="*/ 275 h 331"/>
                  <a:gd name="T30" fmla="*/ 284 w 365"/>
                  <a:gd name="T31" fmla="*/ 278 h 331"/>
                  <a:gd name="T32" fmla="*/ 294 w 365"/>
                  <a:gd name="T33" fmla="*/ 279 h 331"/>
                  <a:gd name="T34" fmla="*/ 320 w 365"/>
                  <a:gd name="T35" fmla="*/ 265 h 331"/>
                  <a:gd name="T36" fmla="*/ 334 w 365"/>
                  <a:gd name="T37" fmla="*/ 238 h 331"/>
                  <a:gd name="T38" fmla="*/ 347 w 365"/>
                  <a:gd name="T39" fmla="*/ 222 h 331"/>
                  <a:gd name="T40" fmla="*/ 361 w 365"/>
                  <a:gd name="T41" fmla="*/ 184 h 331"/>
                  <a:gd name="T42" fmla="*/ 360 w 365"/>
                  <a:gd name="T43" fmla="*/ 155 h 331"/>
                  <a:gd name="T44" fmla="*/ 342 w 365"/>
                  <a:gd name="T45" fmla="*/ 130 h 331"/>
                  <a:gd name="T46" fmla="*/ 331 w 365"/>
                  <a:gd name="T47" fmla="*/ 119 h 331"/>
                  <a:gd name="T48" fmla="*/ 323 w 365"/>
                  <a:gd name="T49" fmla="*/ 96 h 331"/>
                  <a:gd name="T50" fmla="*/ 302 w 365"/>
                  <a:gd name="T51" fmla="*/ 82 h 331"/>
                  <a:gd name="T52" fmla="*/ 294 w 365"/>
                  <a:gd name="T53" fmla="*/ 53 h 331"/>
                  <a:gd name="T54" fmla="*/ 276 w 365"/>
                  <a:gd name="T55" fmla="*/ 32 h 331"/>
                  <a:gd name="T56" fmla="*/ 269 w 365"/>
                  <a:gd name="T57" fmla="*/ 0 h 331"/>
                  <a:gd name="T58" fmla="*/ 257 w 365"/>
                  <a:gd name="T59" fmla="*/ 23 h 331"/>
                  <a:gd name="T60" fmla="*/ 240 w 365"/>
                  <a:gd name="T61" fmla="*/ 69 h 331"/>
                  <a:gd name="T62" fmla="*/ 208 w 365"/>
                  <a:gd name="T63" fmla="*/ 51 h 331"/>
                  <a:gd name="T64" fmla="*/ 203 w 365"/>
                  <a:gd name="T65" fmla="*/ 26 h 331"/>
                  <a:gd name="T66" fmla="*/ 209 w 365"/>
                  <a:gd name="T67" fmla="*/ 16 h 331"/>
                  <a:gd name="T68" fmla="*/ 201 w 365"/>
                  <a:gd name="T69" fmla="*/ 15 h 331"/>
                  <a:gd name="T70" fmla="*/ 182 w 365"/>
                  <a:gd name="T71" fmla="*/ 13 h 331"/>
                  <a:gd name="T72" fmla="*/ 167 w 365"/>
                  <a:gd name="T73" fmla="*/ 8 h 331"/>
                  <a:gd name="T74" fmla="*/ 157 w 365"/>
                  <a:gd name="T75" fmla="*/ 23 h 331"/>
                  <a:gd name="T76" fmla="*/ 146 w 365"/>
                  <a:gd name="T77" fmla="*/ 34 h 331"/>
                  <a:gd name="T78" fmla="*/ 131 w 365"/>
                  <a:gd name="T79" fmla="*/ 47 h 331"/>
                  <a:gd name="T80" fmla="*/ 115 w 365"/>
                  <a:gd name="T81" fmla="*/ 39 h 331"/>
                  <a:gd name="T82" fmla="*/ 104 w 365"/>
                  <a:gd name="T83" fmla="*/ 45 h 331"/>
                  <a:gd name="T84" fmla="*/ 95 w 365"/>
                  <a:gd name="T85" fmla="*/ 63 h 331"/>
                  <a:gd name="T86" fmla="*/ 87 w 365"/>
                  <a:gd name="T87" fmla="*/ 74 h 331"/>
                  <a:gd name="T88" fmla="*/ 77 w 365"/>
                  <a:gd name="T89" fmla="*/ 82 h 331"/>
                  <a:gd name="T90" fmla="*/ 53 w 365"/>
                  <a:gd name="T91" fmla="*/ 106 h 331"/>
                  <a:gd name="T92" fmla="*/ 24 w 365"/>
                  <a:gd name="T93" fmla="*/ 117 h 331"/>
                  <a:gd name="T94" fmla="*/ 4 w 365"/>
                  <a:gd name="T95" fmla="*/ 138 h 331"/>
                  <a:gd name="T96" fmla="*/ 2 w 365"/>
                  <a:gd name="T97" fmla="*/ 160 h 331"/>
                  <a:gd name="T98" fmla="*/ 302 w 365"/>
                  <a:gd name="T99" fmla="*/ 308 h 331"/>
                  <a:gd name="T100" fmla="*/ 280 w 365"/>
                  <a:gd name="T101" fmla="*/ 300 h 331"/>
                  <a:gd name="T102" fmla="*/ 284 w 365"/>
                  <a:gd name="T103" fmla="*/ 326 h 331"/>
                  <a:gd name="T104" fmla="*/ 296 w 365"/>
                  <a:gd name="T105" fmla="*/ 323 h 331"/>
                  <a:gd name="T106" fmla="*/ 208 w 365"/>
                  <a:gd name="T107" fmla="*/ 8 h 331"/>
                  <a:gd name="T108" fmla="*/ 155 w 365"/>
                  <a:gd name="T109" fmla="*/ 15 h 331"/>
                  <a:gd name="T110" fmla="*/ 149 w 365"/>
                  <a:gd name="T111" fmla="*/ 12 h 331"/>
                  <a:gd name="T112" fmla="*/ 208 w 365"/>
                  <a:gd name="T113" fmla="*/ 32 h 331"/>
                  <a:gd name="T114" fmla="*/ 237 w 365"/>
                  <a:gd name="T115" fmla="*/ 61 h 331"/>
                  <a:gd name="T116" fmla="*/ 222 w 365"/>
                  <a:gd name="T117" fmla="*/ 246 h 331"/>
                  <a:gd name="T118" fmla="*/ 302 w 365"/>
                  <a:gd name="T119" fmla="*/ 297 h 3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5"/>
                  <a:gd name="T181" fmla="*/ 0 h 331"/>
                  <a:gd name="T182" fmla="*/ 365 w 365"/>
                  <a:gd name="T183" fmla="*/ 331 h 3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5" h="331">
                    <a:moveTo>
                      <a:pt x="363" y="157"/>
                    </a:moveTo>
                    <a:lnTo>
                      <a:pt x="362" y="155"/>
                    </a:lnTo>
                    <a:lnTo>
                      <a:pt x="362" y="154"/>
                    </a:lnTo>
                    <a:lnTo>
                      <a:pt x="363" y="150"/>
                    </a:lnTo>
                    <a:lnTo>
                      <a:pt x="365" y="149"/>
                    </a:lnTo>
                    <a:lnTo>
                      <a:pt x="363" y="147"/>
                    </a:lnTo>
                    <a:lnTo>
                      <a:pt x="365" y="147"/>
                    </a:lnTo>
                    <a:lnTo>
                      <a:pt x="365" y="149"/>
                    </a:lnTo>
                    <a:lnTo>
                      <a:pt x="365" y="152"/>
                    </a:lnTo>
                    <a:lnTo>
                      <a:pt x="363" y="155"/>
                    </a:lnTo>
                    <a:lnTo>
                      <a:pt x="363" y="157"/>
                    </a:lnTo>
                    <a:close/>
                    <a:moveTo>
                      <a:pt x="365" y="176"/>
                    </a:moveTo>
                    <a:lnTo>
                      <a:pt x="365" y="176"/>
                    </a:lnTo>
                    <a:lnTo>
                      <a:pt x="365" y="174"/>
                    </a:lnTo>
                    <a:lnTo>
                      <a:pt x="363" y="174"/>
                    </a:lnTo>
                    <a:lnTo>
                      <a:pt x="365" y="176"/>
                    </a:lnTo>
                    <a:close/>
                    <a:moveTo>
                      <a:pt x="8" y="178"/>
                    </a:moveTo>
                    <a:lnTo>
                      <a:pt x="10" y="179"/>
                    </a:lnTo>
                    <a:lnTo>
                      <a:pt x="10" y="181"/>
                    </a:lnTo>
                    <a:lnTo>
                      <a:pt x="10" y="182"/>
                    </a:lnTo>
                    <a:lnTo>
                      <a:pt x="8" y="182"/>
                    </a:lnTo>
                    <a:lnTo>
                      <a:pt x="8" y="181"/>
                    </a:lnTo>
                    <a:lnTo>
                      <a:pt x="7" y="181"/>
                    </a:lnTo>
                    <a:lnTo>
                      <a:pt x="7" y="179"/>
                    </a:lnTo>
                    <a:lnTo>
                      <a:pt x="5" y="179"/>
                    </a:lnTo>
                    <a:lnTo>
                      <a:pt x="4" y="178"/>
                    </a:lnTo>
                    <a:lnTo>
                      <a:pt x="5" y="179"/>
                    </a:lnTo>
                    <a:lnTo>
                      <a:pt x="5" y="181"/>
                    </a:lnTo>
                    <a:lnTo>
                      <a:pt x="7" y="181"/>
                    </a:lnTo>
                    <a:lnTo>
                      <a:pt x="7" y="182"/>
                    </a:lnTo>
                    <a:lnTo>
                      <a:pt x="8" y="184"/>
                    </a:lnTo>
                    <a:lnTo>
                      <a:pt x="10" y="186"/>
                    </a:lnTo>
                    <a:lnTo>
                      <a:pt x="13" y="186"/>
                    </a:lnTo>
                    <a:lnTo>
                      <a:pt x="15" y="189"/>
                    </a:lnTo>
                    <a:lnTo>
                      <a:pt x="16" y="192"/>
                    </a:lnTo>
                    <a:lnTo>
                      <a:pt x="16" y="195"/>
                    </a:lnTo>
                    <a:lnTo>
                      <a:pt x="20" y="198"/>
                    </a:lnTo>
                    <a:lnTo>
                      <a:pt x="23" y="200"/>
                    </a:lnTo>
                    <a:lnTo>
                      <a:pt x="23" y="203"/>
                    </a:lnTo>
                    <a:lnTo>
                      <a:pt x="26" y="206"/>
                    </a:lnTo>
                    <a:lnTo>
                      <a:pt x="28" y="208"/>
                    </a:lnTo>
                    <a:lnTo>
                      <a:pt x="29" y="213"/>
                    </a:lnTo>
                    <a:lnTo>
                      <a:pt x="29" y="218"/>
                    </a:lnTo>
                    <a:lnTo>
                      <a:pt x="32" y="221"/>
                    </a:lnTo>
                    <a:lnTo>
                      <a:pt x="34" y="222"/>
                    </a:lnTo>
                    <a:lnTo>
                      <a:pt x="36" y="224"/>
                    </a:lnTo>
                    <a:lnTo>
                      <a:pt x="39" y="229"/>
                    </a:lnTo>
                    <a:lnTo>
                      <a:pt x="40" y="232"/>
                    </a:lnTo>
                    <a:lnTo>
                      <a:pt x="40" y="235"/>
                    </a:lnTo>
                    <a:lnTo>
                      <a:pt x="42" y="238"/>
                    </a:lnTo>
                    <a:lnTo>
                      <a:pt x="40" y="240"/>
                    </a:lnTo>
                    <a:lnTo>
                      <a:pt x="40" y="242"/>
                    </a:lnTo>
                    <a:lnTo>
                      <a:pt x="42" y="243"/>
                    </a:lnTo>
                    <a:lnTo>
                      <a:pt x="42" y="245"/>
                    </a:lnTo>
                    <a:lnTo>
                      <a:pt x="42" y="246"/>
                    </a:lnTo>
                    <a:lnTo>
                      <a:pt x="40" y="250"/>
                    </a:lnTo>
                    <a:lnTo>
                      <a:pt x="39" y="250"/>
                    </a:lnTo>
                    <a:lnTo>
                      <a:pt x="39" y="251"/>
                    </a:lnTo>
                    <a:lnTo>
                      <a:pt x="40" y="256"/>
                    </a:lnTo>
                    <a:lnTo>
                      <a:pt x="42" y="256"/>
                    </a:lnTo>
                    <a:lnTo>
                      <a:pt x="44" y="256"/>
                    </a:lnTo>
                    <a:lnTo>
                      <a:pt x="45" y="258"/>
                    </a:lnTo>
                    <a:lnTo>
                      <a:pt x="47" y="259"/>
                    </a:lnTo>
                    <a:lnTo>
                      <a:pt x="50" y="261"/>
                    </a:lnTo>
                    <a:lnTo>
                      <a:pt x="52" y="261"/>
                    </a:lnTo>
                    <a:lnTo>
                      <a:pt x="53" y="261"/>
                    </a:lnTo>
                    <a:lnTo>
                      <a:pt x="56" y="261"/>
                    </a:lnTo>
                    <a:lnTo>
                      <a:pt x="61" y="259"/>
                    </a:lnTo>
                    <a:lnTo>
                      <a:pt x="63" y="261"/>
                    </a:lnTo>
                    <a:lnTo>
                      <a:pt x="63" y="259"/>
                    </a:lnTo>
                    <a:lnTo>
                      <a:pt x="64" y="259"/>
                    </a:lnTo>
                    <a:lnTo>
                      <a:pt x="64" y="258"/>
                    </a:lnTo>
                    <a:lnTo>
                      <a:pt x="66" y="259"/>
                    </a:lnTo>
                    <a:lnTo>
                      <a:pt x="68" y="258"/>
                    </a:lnTo>
                    <a:lnTo>
                      <a:pt x="69" y="256"/>
                    </a:lnTo>
                    <a:lnTo>
                      <a:pt x="69" y="254"/>
                    </a:lnTo>
                    <a:lnTo>
                      <a:pt x="71" y="253"/>
                    </a:lnTo>
                    <a:lnTo>
                      <a:pt x="74" y="251"/>
                    </a:lnTo>
                    <a:lnTo>
                      <a:pt x="76" y="251"/>
                    </a:lnTo>
                    <a:lnTo>
                      <a:pt x="77" y="250"/>
                    </a:lnTo>
                    <a:lnTo>
                      <a:pt x="76" y="248"/>
                    </a:lnTo>
                    <a:lnTo>
                      <a:pt x="77" y="248"/>
                    </a:lnTo>
                    <a:lnTo>
                      <a:pt x="79" y="246"/>
                    </a:lnTo>
                    <a:lnTo>
                      <a:pt x="79" y="245"/>
                    </a:lnTo>
                    <a:lnTo>
                      <a:pt x="87" y="243"/>
                    </a:lnTo>
                    <a:lnTo>
                      <a:pt x="88" y="242"/>
                    </a:lnTo>
                    <a:lnTo>
                      <a:pt x="90" y="242"/>
                    </a:lnTo>
                    <a:lnTo>
                      <a:pt x="93" y="242"/>
                    </a:lnTo>
                    <a:lnTo>
                      <a:pt x="95" y="242"/>
                    </a:lnTo>
                    <a:lnTo>
                      <a:pt x="96" y="240"/>
                    </a:lnTo>
                    <a:lnTo>
                      <a:pt x="96" y="242"/>
                    </a:lnTo>
                    <a:lnTo>
                      <a:pt x="98" y="242"/>
                    </a:lnTo>
                    <a:lnTo>
                      <a:pt x="103" y="240"/>
                    </a:lnTo>
                    <a:lnTo>
                      <a:pt x="104" y="240"/>
                    </a:lnTo>
                    <a:lnTo>
                      <a:pt x="106" y="240"/>
                    </a:lnTo>
                    <a:lnTo>
                      <a:pt x="108" y="240"/>
                    </a:lnTo>
                    <a:lnTo>
                      <a:pt x="109" y="238"/>
                    </a:lnTo>
                    <a:lnTo>
                      <a:pt x="111" y="237"/>
                    </a:lnTo>
                    <a:lnTo>
                      <a:pt x="111" y="235"/>
                    </a:lnTo>
                    <a:lnTo>
                      <a:pt x="112" y="232"/>
                    </a:lnTo>
                    <a:lnTo>
                      <a:pt x="112" y="230"/>
                    </a:lnTo>
                    <a:lnTo>
                      <a:pt x="114" y="229"/>
                    </a:lnTo>
                    <a:lnTo>
                      <a:pt x="115" y="229"/>
                    </a:lnTo>
                    <a:lnTo>
                      <a:pt x="117" y="227"/>
                    </a:lnTo>
                    <a:lnTo>
                      <a:pt x="119" y="227"/>
                    </a:lnTo>
                    <a:lnTo>
                      <a:pt x="120" y="226"/>
                    </a:lnTo>
                    <a:lnTo>
                      <a:pt x="123" y="222"/>
                    </a:lnTo>
                    <a:lnTo>
                      <a:pt x="125" y="221"/>
                    </a:lnTo>
                    <a:lnTo>
                      <a:pt x="128" y="221"/>
                    </a:lnTo>
                    <a:lnTo>
                      <a:pt x="130" y="221"/>
                    </a:lnTo>
                    <a:lnTo>
                      <a:pt x="135" y="219"/>
                    </a:lnTo>
                    <a:lnTo>
                      <a:pt x="138" y="219"/>
                    </a:lnTo>
                    <a:lnTo>
                      <a:pt x="141" y="218"/>
                    </a:lnTo>
                    <a:lnTo>
                      <a:pt x="143" y="218"/>
                    </a:lnTo>
                    <a:lnTo>
                      <a:pt x="144" y="218"/>
                    </a:lnTo>
                    <a:lnTo>
                      <a:pt x="147" y="214"/>
                    </a:lnTo>
                    <a:lnTo>
                      <a:pt x="154" y="211"/>
                    </a:lnTo>
                    <a:lnTo>
                      <a:pt x="155" y="211"/>
                    </a:lnTo>
                    <a:lnTo>
                      <a:pt x="162" y="211"/>
                    </a:lnTo>
                    <a:lnTo>
                      <a:pt x="167" y="210"/>
                    </a:lnTo>
                    <a:lnTo>
                      <a:pt x="171" y="210"/>
                    </a:lnTo>
                    <a:lnTo>
                      <a:pt x="173" y="210"/>
                    </a:lnTo>
                    <a:lnTo>
                      <a:pt x="175" y="210"/>
                    </a:lnTo>
                    <a:lnTo>
                      <a:pt x="179" y="214"/>
                    </a:lnTo>
                    <a:lnTo>
                      <a:pt x="181" y="214"/>
                    </a:lnTo>
                    <a:lnTo>
                      <a:pt x="181" y="213"/>
                    </a:lnTo>
                    <a:lnTo>
                      <a:pt x="183" y="213"/>
                    </a:lnTo>
                    <a:lnTo>
                      <a:pt x="186" y="214"/>
                    </a:lnTo>
                    <a:lnTo>
                      <a:pt x="187" y="216"/>
                    </a:lnTo>
                    <a:lnTo>
                      <a:pt x="189" y="216"/>
                    </a:lnTo>
                    <a:lnTo>
                      <a:pt x="189" y="214"/>
                    </a:lnTo>
                    <a:lnTo>
                      <a:pt x="192" y="218"/>
                    </a:lnTo>
                    <a:lnTo>
                      <a:pt x="195" y="218"/>
                    </a:lnTo>
                    <a:lnTo>
                      <a:pt x="195" y="221"/>
                    </a:lnTo>
                    <a:lnTo>
                      <a:pt x="195" y="222"/>
                    </a:lnTo>
                    <a:lnTo>
                      <a:pt x="195" y="224"/>
                    </a:lnTo>
                    <a:lnTo>
                      <a:pt x="197" y="224"/>
                    </a:lnTo>
                    <a:lnTo>
                      <a:pt x="199" y="224"/>
                    </a:lnTo>
                    <a:lnTo>
                      <a:pt x="200" y="224"/>
                    </a:lnTo>
                    <a:lnTo>
                      <a:pt x="200" y="226"/>
                    </a:lnTo>
                    <a:lnTo>
                      <a:pt x="202" y="227"/>
                    </a:lnTo>
                    <a:lnTo>
                      <a:pt x="202" y="229"/>
                    </a:lnTo>
                    <a:lnTo>
                      <a:pt x="203" y="230"/>
                    </a:lnTo>
                    <a:lnTo>
                      <a:pt x="205" y="232"/>
                    </a:lnTo>
                    <a:lnTo>
                      <a:pt x="205" y="234"/>
                    </a:lnTo>
                    <a:lnTo>
                      <a:pt x="207" y="235"/>
                    </a:lnTo>
                    <a:lnTo>
                      <a:pt x="207" y="237"/>
                    </a:lnTo>
                    <a:lnTo>
                      <a:pt x="207" y="238"/>
                    </a:lnTo>
                    <a:lnTo>
                      <a:pt x="203" y="237"/>
                    </a:lnTo>
                    <a:lnTo>
                      <a:pt x="203" y="238"/>
                    </a:lnTo>
                    <a:lnTo>
                      <a:pt x="205" y="238"/>
                    </a:lnTo>
                    <a:lnTo>
                      <a:pt x="207" y="240"/>
                    </a:lnTo>
                    <a:lnTo>
                      <a:pt x="208" y="240"/>
                    </a:lnTo>
                    <a:lnTo>
                      <a:pt x="208" y="242"/>
                    </a:lnTo>
                    <a:lnTo>
                      <a:pt x="210" y="242"/>
                    </a:lnTo>
                    <a:lnTo>
                      <a:pt x="211" y="243"/>
                    </a:lnTo>
                    <a:lnTo>
                      <a:pt x="211" y="240"/>
                    </a:lnTo>
                    <a:lnTo>
                      <a:pt x="210" y="240"/>
                    </a:lnTo>
                    <a:lnTo>
                      <a:pt x="210" y="238"/>
                    </a:lnTo>
                    <a:lnTo>
                      <a:pt x="211" y="237"/>
                    </a:lnTo>
                    <a:lnTo>
                      <a:pt x="213" y="235"/>
                    </a:lnTo>
                    <a:lnTo>
                      <a:pt x="215" y="232"/>
                    </a:lnTo>
                    <a:lnTo>
                      <a:pt x="216" y="232"/>
                    </a:lnTo>
                    <a:lnTo>
                      <a:pt x="218" y="230"/>
                    </a:lnTo>
                    <a:lnTo>
                      <a:pt x="218" y="229"/>
                    </a:lnTo>
                    <a:lnTo>
                      <a:pt x="219" y="229"/>
                    </a:lnTo>
                    <a:lnTo>
                      <a:pt x="221" y="229"/>
                    </a:lnTo>
                    <a:lnTo>
                      <a:pt x="221" y="227"/>
                    </a:lnTo>
                    <a:lnTo>
                      <a:pt x="223" y="224"/>
                    </a:lnTo>
                    <a:lnTo>
                      <a:pt x="224" y="222"/>
                    </a:lnTo>
                    <a:lnTo>
                      <a:pt x="226" y="222"/>
                    </a:lnTo>
                    <a:lnTo>
                      <a:pt x="226" y="219"/>
                    </a:lnTo>
                    <a:lnTo>
                      <a:pt x="226" y="218"/>
                    </a:lnTo>
                    <a:lnTo>
                      <a:pt x="226" y="219"/>
                    </a:lnTo>
                    <a:lnTo>
                      <a:pt x="227" y="221"/>
                    </a:lnTo>
                    <a:lnTo>
                      <a:pt x="227" y="222"/>
                    </a:lnTo>
                    <a:lnTo>
                      <a:pt x="227" y="224"/>
                    </a:lnTo>
                    <a:lnTo>
                      <a:pt x="226" y="224"/>
                    </a:lnTo>
                    <a:lnTo>
                      <a:pt x="226" y="227"/>
                    </a:lnTo>
                    <a:lnTo>
                      <a:pt x="226" y="229"/>
                    </a:lnTo>
                    <a:lnTo>
                      <a:pt x="224" y="229"/>
                    </a:lnTo>
                    <a:lnTo>
                      <a:pt x="223" y="234"/>
                    </a:lnTo>
                    <a:lnTo>
                      <a:pt x="223" y="235"/>
                    </a:lnTo>
                    <a:lnTo>
                      <a:pt x="223" y="237"/>
                    </a:lnTo>
                    <a:lnTo>
                      <a:pt x="223" y="240"/>
                    </a:lnTo>
                    <a:lnTo>
                      <a:pt x="221" y="242"/>
                    </a:lnTo>
                    <a:lnTo>
                      <a:pt x="219" y="242"/>
                    </a:lnTo>
                    <a:lnTo>
                      <a:pt x="218" y="245"/>
                    </a:lnTo>
                    <a:lnTo>
                      <a:pt x="219" y="245"/>
                    </a:lnTo>
                    <a:lnTo>
                      <a:pt x="221" y="245"/>
                    </a:lnTo>
                    <a:lnTo>
                      <a:pt x="223" y="245"/>
                    </a:lnTo>
                    <a:lnTo>
                      <a:pt x="224" y="243"/>
                    </a:lnTo>
                    <a:lnTo>
                      <a:pt x="226" y="243"/>
                    </a:lnTo>
                    <a:lnTo>
                      <a:pt x="226" y="242"/>
                    </a:lnTo>
                    <a:lnTo>
                      <a:pt x="226" y="240"/>
                    </a:lnTo>
                    <a:lnTo>
                      <a:pt x="226" y="238"/>
                    </a:lnTo>
                    <a:lnTo>
                      <a:pt x="227" y="234"/>
                    </a:lnTo>
                    <a:lnTo>
                      <a:pt x="229" y="235"/>
                    </a:lnTo>
                    <a:lnTo>
                      <a:pt x="231" y="237"/>
                    </a:lnTo>
                    <a:lnTo>
                      <a:pt x="232" y="240"/>
                    </a:lnTo>
                    <a:lnTo>
                      <a:pt x="232" y="242"/>
                    </a:lnTo>
                    <a:lnTo>
                      <a:pt x="231" y="245"/>
                    </a:lnTo>
                    <a:lnTo>
                      <a:pt x="229" y="246"/>
                    </a:lnTo>
                    <a:lnTo>
                      <a:pt x="229" y="248"/>
                    </a:lnTo>
                    <a:lnTo>
                      <a:pt x="231" y="248"/>
                    </a:lnTo>
                    <a:lnTo>
                      <a:pt x="234" y="248"/>
                    </a:lnTo>
                    <a:lnTo>
                      <a:pt x="235" y="246"/>
                    </a:lnTo>
                    <a:lnTo>
                      <a:pt x="237" y="246"/>
                    </a:lnTo>
                    <a:lnTo>
                      <a:pt x="239" y="246"/>
                    </a:lnTo>
                    <a:lnTo>
                      <a:pt x="237" y="250"/>
                    </a:lnTo>
                    <a:lnTo>
                      <a:pt x="240" y="254"/>
                    </a:lnTo>
                    <a:lnTo>
                      <a:pt x="242" y="258"/>
                    </a:lnTo>
                    <a:lnTo>
                      <a:pt x="242" y="259"/>
                    </a:lnTo>
                    <a:lnTo>
                      <a:pt x="242" y="261"/>
                    </a:lnTo>
                    <a:lnTo>
                      <a:pt x="242" y="262"/>
                    </a:lnTo>
                    <a:lnTo>
                      <a:pt x="243" y="267"/>
                    </a:lnTo>
                    <a:lnTo>
                      <a:pt x="245" y="267"/>
                    </a:lnTo>
                    <a:lnTo>
                      <a:pt x="245" y="269"/>
                    </a:lnTo>
                    <a:lnTo>
                      <a:pt x="247" y="270"/>
                    </a:lnTo>
                    <a:lnTo>
                      <a:pt x="248" y="272"/>
                    </a:lnTo>
                    <a:lnTo>
                      <a:pt x="251" y="272"/>
                    </a:lnTo>
                    <a:lnTo>
                      <a:pt x="253" y="275"/>
                    </a:lnTo>
                    <a:lnTo>
                      <a:pt x="255" y="277"/>
                    </a:lnTo>
                    <a:lnTo>
                      <a:pt x="256" y="275"/>
                    </a:lnTo>
                    <a:lnTo>
                      <a:pt x="258" y="275"/>
                    </a:lnTo>
                    <a:lnTo>
                      <a:pt x="259" y="277"/>
                    </a:lnTo>
                    <a:lnTo>
                      <a:pt x="263" y="277"/>
                    </a:lnTo>
                    <a:lnTo>
                      <a:pt x="266" y="278"/>
                    </a:lnTo>
                    <a:lnTo>
                      <a:pt x="269" y="280"/>
                    </a:lnTo>
                    <a:lnTo>
                      <a:pt x="269" y="281"/>
                    </a:lnTo>
                    <a:lnTo>
                      <a:pt x="271" y="281"/>
                    </a:lnTo>
                    <a:lnTo>
                      <a:pt x="274" y="280"/>
                    </a:lnTo>
                    <a:lnTo>
                      <a:pt x="275" y="278"/>
                    </a:lnTo>
                    <a:lnTo>
                      <a:pt x="277" y="277"/>
                    </a:lnTo>
                    <a:lnTo>
                      <a:pt x="278" y="277"/>
                    </a:lnTo>
                    <a:lnTo>
                      <a:pt x="280" y="275"/>
                    </a:lnTo>
                    <a:lnTo>
                      <a:pt x="278" y="274"/>
                    </a:lnTo>
                    <a:lnTo>
                      <a:pt x="282" y="272"/>
                    </a:lnTo>
                    <a:lnTo>
                      <a:pt x="283" y="274"/>
                    </a:lnTo>
                    <a:lnTo>
                      <a:pt x="282" y="275"/>
                    </a:lnTo>
                    <a:lnTo>
                      <a:pt x="282" y="277"/>
                    </a:lnTo>
                    <a:lnTo>
                      <a:pt x="280" y="277"/>
                    </a:lnTo>
                    <a:lnTo>
                      <a:pt x="282" y="278"/>
                    </a:lnTo>
                    <a:lnTo>
                      <a:pt x="283" y="278"/>
                    </a:lnTo>
                    <a:lnTo>
                      <a:pt x="285" y="277"/>
                    </a:lnTo>
                    <a:lnTo>
                      <a:pt x="286" y="277"/>
                    </a:lnTo>
                    <a:lnTo>
                      <a:pt x="286" y="278"/>
                    </a:lnTo>
                    <a:lnTo>
                      <a:pt x="286" y="280"/>
                    </a:lnTo>
                    <a:lnTo>
                      <a:pt x="286" y="281"/>
                    </a:lnTo>
                    <a:lnTo>
                      <a:pt x="288" y="281"/>
                    </a:lnTo>
                    <a:lnTo>
                      <a:pt x="288" y="283"/>
                    </a:lnTo>
                    <a:lnTo>
                      <a:pt x="290" y="283"/>
                    </a:lnTo>
                    <a:lnTo>
                      <a:pt x="291" y="283"/>
                    </a:lnTo>
                    <a:lnTo>
                      <a:pt x="293" y="286"/>
                    </a:lnTo>
                    <a:lnTo>
                      <a:pt x="293" y="285"/>
                    </a:lnTo>
                    <a:lnTo>
                      <a:pt x="294" y="283"/>
                    </a:lnTo>
                    <a:lnTo>
                      <a:pt x="293" y="283"/>
                    </a:lnTo>
                    <a:lnTo>
                      <a:pt x="291" y="283"/>
                    </a:lnTo>
                    <a:lnTo>
                      <a:pt x="291" y="281"/>
                    </a:lnTo>
                    <a:lnTo>
                      <a:pt x="293" y="281"/>
                    </a:lnTo>
                    <a:lnTo>
                      <a:pt x="296" y="281"/>
                    </a:lnTo>
                    <a:lnTo>
                      <a:pt x="299" y="280"/>
                    </a:lnTo>
                    <a:lnTo>
                      <a:pt x="299" y="278"/>
                    </a:lnTo>
                    <a:lnTo>
                      <a:pt x="302" y="277"/>
                    </a:lnTo>
                    <a:lnTo>
                      <a:pt x="304" y="277"/>
                    </a:lnTo>
                    <a:lnTo>
                      <a:pt x="307" y="275"/>
                    </a:lnTo>
                    <a:lnTo>
                      <a:pt x="309" y="275"/>
                    </a:lnTo>
                    <a:lnTo>
                      <a:pt x="317" y="275"/>
                    </a:lnTo>
                    <a:lnTo>
                      <a:pt x="320" y="275"/>
                    </a:lnTo>
                    <a:lnTo>
                      <a:pt x="320" y="274"/>
                    </a:lnTo>
                    <a:lnTo>
                      <a:pt x="322" y="274"/>
                    </a:lnTo>
                    <a:lnTo>
                      <a:pt x="323" y="272"/>
                    </a:lnTo>
                    <a:lnTo>
                      <a:pt x="323" y="270"/>
                    </a:lnTo>
                    <a:lnTo>
                      <a:pt x="322" y="267"/>
                    </a:lnTo>
                    <a:lnTo>
                      <a:pt x="323" y="266"/>
                    </a:lnTo>
                    <a:lnTo>
                      <a:pt x="325" y="264"/>
                    </a:lnTo>
                    <a:lnTo>
                      <a:pt x="325" y="262"/>
                    </a:lnTo>
                    <a:lnTo>
                      <a:pt x="325" y="261"/>
                    </a:lnTo>
                    <a:lnTo>
                      <a:pt x="326" y="259"/>
                    </a:lnTo>
                    <a:lnTo>
                      <a:pt x="326" y="256"/>
                    </a:lnTo>
                    <a:lnTo>
                      <a:pt x="328" y="254"/>
                    </a:lnTo>
                    <a:lnTo>
                      <a:pt x="328" y="253"/>
                    </a:lnTo>
                    <a:lnTo>
                      <a:pt x="330" y="250"/>
                    </a:lnTo>
                    <a:lnTo>
                      <a:pt x="331" y="251"/>
                    </a:lnTo>
                    <a:lnTo>
                      <a:pt x="331" y="250"/>
                    </a:lnTo>
                    <a:lnTo>
                      <a:pt x="334" y="243"/>
                    </a:lnTo>
                    <a:lnTo>
                      <a:pt x="336" y="242"/>
                    </a:lnTo>
                    <a:lnTo>
                      <a:pt x="336" y="240"/>
                    </a:lnTo>
                    <a:lnTo>
                      <a:pt x="338" y="238"/>
                    </a:lnTo>
                    <a:lnTo>
                      <a:pt x="338" y="237"/>
                    </a:lnTo>
                    <a:lnTo>
                      <a:pt x="338" y="235"/>
                    </a:lnTo>
                    <a:lnTo>
                      <a:pt x="339" y="235"/>
                    </a:lnTo>
                    <a:lnTo>
                      <a:pt x="341" y="234"/>
                    </a:lnTo>
                    <a:lnTo>
                      <a:pt x="341" y="230"/>
                    </a:lnTo>
                    <a:lnTo>
                      <a:pt x="342" y="230"/>
                    </a:lnTo>
                    <a:lnTo>
                      <a:pt x="344" y="229"/>
                    </a:lnTo>
                    <a:lnTo>
                      <a:pt x="346" y="227"/>
                    </a:lnTo>
                    <a:lnTo>
                      <a:pt x="347" y="227"/>
                    </a:lnTo>
                    <a:lnTo>
                      <a:pt x="349" y="224"/>
                    </a:lnTo>
                    <a:lnTo>
                      <a:pt x="349" y="222"/>
                    </a:lnTo>
                    <a:lnTo>
                      <a:pt x="350" y="222"/>
                    </a:lnTo>
                    <a:lnTo>
                      <a:pt x="350" y="221"/>
                    </a:lnTo>
                    <a:lnTo>
                      <a:pt x="352" y="219"/>
                    </a:lnTo>
                    <a:lnTo>
                      <a:pt x="355" y="214"/>
                    </a:lnTo>
                    <a:lnTo>
                      <a:pt x="355" y="213"/>
                    </a:lnTo>
                    <a:lnTo>
                      <a:pt x="355" y="211"/>
                    </a:lnTo>
                    <a:lnTo>
                      <a:pt x="357" y="210"/>
                    </a:lnTo>
                    <a:lnTo>
                      <a:pt x="357" y="206"/>
                    </a:lnTo>
                    <a:lnTo>
                      <a:pt x="358" y="203"/>
                    </a:lnTo>
                    <a:lnTo>
                      <a:pt x="360" y="198"/>
                    </a:lnTo>
                    <a:lnTo>
                      <a:pt x="362" y="195"/>
                    </a:lnTo>
                    <a:lnTo>
                      <a:pt x="362" y="192"/>
                    </a:lnTo>
                    <a:lnTo>
                      <a:pt x="363" y="190"/>
                    </a:lnTo>
                    <a:lnTo>
                      <a:pt x="363" y="187"/>
                    </a:lnTo>
                    <a:lnTo>
                      <a:pt x="363" y="186"/>
                    </a:lnTo>
                    <a:lnTo>
                      <a:pt x="365" y="184"/>
                    </a:lnTo>
                    <a:lnTo>
                      <a:pt x="363" y="179"/>
                    </a:lnTo>
                    <a:lnTo>
                      <a:pt x="362" y="176"/>
                    </a:lnTo>
                    <a:lnTo>
                      <a:pt x="362" y="174"/>
                    </a:lnTo>
                    <a:lnTo>
                      <a:pt x="362" y="173"/>
                    </a:lnTo>
                    <a:lnTo>
                      <a:pt x="362" y="171"/>
                    </a:lnTo>
                    <a:lnTo>
                      <a:pt x="362" y="170"/>
                    </a:lnTo>
                    <a:lnTo>
                      <a:pt x="363" y="171"/>
                    </a:lnTo>
                    <a:lnTo>
                      <a:pt x="362" y="170"/>
                    </a:lnTo>
                    <a:lnTo>
                      <a:pt x="362" y="165"/>
                    </a:lnTo>
                    <a:lnTo>
                      <a:pt x="362" y="163"/>
                    </a:lnTo>
                    <a:lnTo>
                      <a:pt x="363" y="160"/>
                    </a:lnTo>
                    <a:lnTo>
                      <a:pt x="363" y="157"/>
                    </a:lnTo>
                    <a:lnTo>
                      <a:pt x="362" y="158"/>
                    </a:lnTo>
                    <a:lnTo>
                      <a:pt x="362" y="157"/>
                    </a:lnTo>
                    <a:lnTo>
                      <a:pt x="362" y="155"/>
                    </a:lnTo>
                    <a:lnTo>
                      <a:pt x="362" y="152"/>
                    </a:lnTo>
                    <a:lnTo>
                      <a:pt x="360" y="150"/>
                    </a:lnTo>
                    <a:lnTo>
                      <a:pt x="358" y="150"/>
                    </a:lnTo>
                    <a:lnTo>
                      <a:pt x="360" y="149"/>
                    </a:lnTo>
                    <a:lnTo>
                      <a:pt x="357" y="146"/>
                    </a:lnTo>
                    <a:lnTo>
                      <a:pt x="355" y="144"/>
                    </a:lnTo>
                    <a:lnTo>
                      <a:pt x="354" y="143"/>
                    </a:lnTo>
                    <a:lnTo>
                      <a:pt x="354" y="141"/>
                    </a:lnTo>
                    <a:lnTo>
                      <a:pt x="352" y="138"/>
                    </a:lnTo>
                    <a:lnTo>
                      <a:pt x="350" y="138"/>
                    </a:lnTo>
                    <a:lnTo>
                      <a:pt x="349" y="138"/>
                    </a:lnTo>
                    <a:lnTo>
                      <a:pt x="347" y="135"/>
                    </a:lnTo>
                    <a:lnTo>
                      <a:pt x="346" y="133"/>
                    </a:lnTo>
                    <a:lnTo>
                      <a:pt x="344" y="133"/>
                    </a:lnTo>
                    <a:lnTo>
                      <a:pt x="344" y="130"/>
                    </a:lnTo>
                    <a:lnTo>
                      <a:pt x="344" y="125"/>
                    </a:lnTo>
                    <a:lnTo>
                      <a:pt x="344" y="122"/>
                    </a:lnTo>
                    <a:lnTo>
                      <a:pt x="344" y="120"/>
                    </a:lnTo>
                    <a:lnTo>
                      <a:pt x="342" y="119"/>
                    </a:lnTo>
                    <a:lnTo>
                      <a:pt x="342" y="122"/>
                    </a:lnTo>
                    <a:lnTo>
                      <a:pt x="341" y="120"/>
                    </a:lnTo>
                    <a:lnTo>
                      <a:pt x="339" y="120"/>
                    </a:lnTo>
                    <a:lnTo>
                      <a:pt x="338" y="119"/>
                    </a:lnTo>
                    <a:lnTo>
                      <a:pt x="338" y="117"/>
                    </a:lnTo>
                    <a:lnTo>
                      <a:pt x="336" y="117"/>
                    </a:lnTo>
                    <a:lnTo>
                      <a:pt x="336" y="120"/>
                    </a:lnTo>
                    <a:lnTo>
                      <a:pt x="334" y="120"/>
                    </a:lnTo>
                    <a:lnTo>
                      <a:pt x="334" y="119"/>
                    </a:lnTo>
                    <a:lnTo>
                      <a:pt x="333" y="119"/>
                    </a:lnTo>
                    <a:lnTo>
                      <a:pt x="333" y="117"/>
                    </a:lnTo>
                    <a:lnTo>
                      <a:pt x="333" y="115"/>
                    </a:lnTo>
                    <a:lnTo>
                      <a:pt x="333" y="111"/>
                    </a:lnTo>
                    <a:lnTo>
                      <a:pt x="331" y="111"/>
                    </a:lnTo>
                    <a:lnTo>
                      <a:pt x="331" y="109"/>
                    </a:lnTo>
                    <a:lnTo>
                      <a:pt x="331" y="107"/>
                    </a:lnTo>
                    <a:lnTo>
                      <a:pt x="331" y="106"/>
                    </a:lnTo>
                    <a:lnTo>
                      <a:pt x="330" y="104"/>
                    </a:lnTo>
                    <a:lnTo>
                      <a:pt x="330" y="103"/>
                    </a:lnTo>
                    <a:lnTo>
                      <a:pt x="328" y="103"/>
                    </a:lnTo>
                    <a:lnTo>
                      <a:pt x="326" y="103"/>
                    </a:lnTo>
                    <a:lnTo>
                      <a:pt x="326" y="99"/>
                    </a:lnTo>
                    <a:lnTo>
                      <a:pt x="328" y="101"/>
                    </a:lnTo>
                    <a:lnTo>
                      <a:pt x="328" y="98"/>
                    </a:lnTo>
                    <a:lnTo>
                      <a:pt x="326" y="98"/>
                    </a:lnTo>
                    <a:lnTo>
                      <a:pt x="325" y="96"/>
                    </a:lnTo>
                    <a:lnTo>
                      <a:pt x="325" y="95"/>
                    </a:lnTo>
                    <a:lnTo>
                      <a:pt x="323" y="96"/>
                    </a:lnTo>
                    <a:lnTo>
                      <a:pt x="322" y="95"/>
                    </a:lnTo>
                    <a:lnTo>
                      <a:pt x="322" y="93"/>
                    </a:lnTo>
                    <a:lnTo>
                      <a:pt x="320" y="93"/>
                    </a:lnTo>
                    <a:lnTo>
                      <a:pt x="318" y="91"/>
                    </a:lnTo>
                    <a:lnTo>
                      <a:pt x="317" y="93"/>
                    </a:lnTo>
                    <a:lnTo>
                      <a:pt x="315" y="91"/>
                    </a:lnTo>
                    <a:lnTo>
                      <a:pt x="315" y="90"/>
                    </a:lnTo>
                    <a:lnTo>
                      <a:pt x="315" y="87"/>
                    </a:lnTo>
                    <a:lnTo>
                      <a:pt x="314" y="88"/>
                    </a:lnTo>
                    <a:lnTo>
                      <a:pt x="310" y="87"/>
                    </a:lnTo>
                    <a:lnTo>
                      <a:pt x="309" y="87"/>
                    </a:lnTo>
                    <a:lnTo>
                      <a:pt x="307" y="85"/>
                    </a:lnTo>
                    <a:lnTo>
                      <a:pt x="306" y="83"/>
                    </a:lnTo>
                    <a:lnTo>
                      <a:pt x="304" y="82"/>
                    </a:lnTo>
                    <a:lnTo>
                      <a:pt x="304" y="80"/>
                    </a:lnTo>
                    <a:lnTo>
                      <a:pt x="304" y="79"/>
                    </a:lnTo>
                    <a:lnTo>
                      <a:pt x="302" y="79"/>
                    </a:lnTo>
                    <a:lnTo>
                      <a:pt x="302" y="77"/>
                    </a:lnTo>
                    <a:lnTo>
                      <a:pt x="302" y="74"/>
                    </a:lnTo>
                    <a:lnTo>
                      <a:pt x="302" y="71"/>
                    </a:lnTo>
                    <a:lnTo>
                      <a:pt x="302" y="69"/>
                    </a:lnTo>
                    <a:lnTo>
                      <a:pt x="301" y="64"/>
                    </a:lnTo>
                    <a:lnTo>
                      <a:pt x="301" y="63"/>
                    </a:lnTo>
                    <a:lnTo>
                      <a:pt x="299" y="63"/>
                    </a:lnTo>
                    <a:lnTo>
                      <a:pt x="298" y="59"/>
                    </a:lnTo>
                    <a:lnTo>
                      <a:pt x="296" y="58"/>
                    </a:lnTo>
                    <a:lnTo>
                      <a:pt x="296" y="55"/>
                    </a:lnTo>
                    <a:lnTo>
                      <a:pt x="296" y="53"/>
                    </a:lnTo>
                    <a:lnTo>
                      <a:pt x="296" y="51"/>
                    </a:lnTo>
                    <a:lnTo>
                      <a:pt x="294" y="50"/>
                    </a:lnTo>
                    <a:lnTo>
                      <a:pt x="296" y="47"/>
                    </a:lnTo>
                    <a:lnTo>
                      <a:pt x="294" y="45"/>
                    </a:lnTo>
                    <a:lnTo>
                      <a:pt x="296" y="43"/>
                    </a:lnTo>
                    <a:lnTo>
                      <a:pt x="294" y="42"/>
                    </a:lnTo>
                    <a:lnTo>
                      <a:pt x="293" y="40"/>
                    </a:lnTo>
                    <a:lnTo>
                      <a:pt x="291" y="39"/>
                    </a:lnTo>
                    <a:lnTo>
                      <a:pt x="290" y="39"/>
                    </a:lnTo>
                    <a:lnTo>
                      <a:pt x="288" y="35"/>
                    </a:lnTo>
                    <a:lnTo>
                      <a:pt x="286" y="35"/>
                    </a:lnTo>
                    <a:lnTo>
                      <a:pt x="285" y="35"/>
                    </a:lnTo>
                    <a:lnTo>
                      <a:pt x="283" y="37"/>
                    </a:lnTo>
                    <a:lnTo>
                      <a:pt x="282" y="37"/>
                    </a:lnTo>
                    <a:lnTo>
                      <a:pt x="280" y="35"/>
                    </a:lnTo>
                    <a:lnTo>
                      <a:pt x="280" y="34"/>
                    </a:lnTo>
                    <a:lnTo>
                      <a:pt x="278" y="32"/>
                    </a:lnTo>
                    <a:lnTo>
                      <a:pt x="278" y="31"/>
                    </a:lnTo>
                    <a:lnTo>
                      <a:pt x="278" y="27"/>
                    </a:lnTo>
                    <a:lnTo>
                      <a:pt x="278" y="24"/>
                    </a:lnTo>
                    <a:lnTo>
                      <a:pt x="277" y="23"/>
                    </a:lnTo>
                    <a:lnTo>
                      <a:pt x="277" y="21"/>
                    </a:lnTo>
                    <a:lnTo>
                      <a:pt x="277" y="19"/>
                    </a:lnTo>
                    <a:lnTo>
                      <a:pt x="275" y="18"/>
                    </a:lnTo>
                    <a:lnTo>
                      <a:pt x="275" y="16"/>
                    </a:lnTo>
                    <a:lnTo>
                      <a:pt x="274" y="16"/>
                    </a:lnTo>
                    <a:lnTo>
                      <a:pt x="274" y="13"/>
                    </a:lnTo>
                    <a:lnTo>
                      <a:pt x="274" y="12"/>
                    </a:lnTo>
                    <a:lnTo>
                      <a:pt x="272" y="12"/>
                    </a:lnTo>
                    <a:lnTo>
                      <a:pt x="271" y="10"/>
                    </a:lnTo>
                    <a:lnTo>
                      <a:pt x="271" y="5"/>
                    </a:lnTo>
                    <a:lnTo>
                      <a:pt x="271" y="2"/>
                    </a:lnTo>
                    <a:lnTo>
                      <a:pt x="271" y="0"/>
                    </a:lnTo>
                    <a:lnTo>
                      <a:pt x="269" y="0"/>
                    </a:lnTo>
                    <a:lnTo>
                      <a:pt x="267" y="2"/>
                    </a:lnTo>
                    <a:lnTo>
                      <a:pt x="266" y="2"/>
                    </a:lnTo>
                    <a:lnTo>
                      <a:pt x="266" y="5"/>
                    </a:lnTo>
                    <a:lnTo>
                      <a:pt x="264" y="8"/>
                    </a:lnTo>
                    <a:lnTo>
                      <a:pt x="263" y="12"/>
                    </a:lnTo>
                    <a:lnTo>
                      <a:pt x="263" y="13"/>
                    </a:lnTo>
                    <a:lnTo>
                      <a:pt x="259" y="13"/>
                    </a:lnTo>
                    <a:lnTo>
                      <a:pt x="259" y="16"/>
                    </a:lnTo>
                    <a:lnTo>
                      <a:pt x="259" y="19"/>
                    </a:lnTo>
                    <a:lnTo>
                      <a:pt x="261" y="19"/>
                    </a:lnTo>
                    <a:lnTo>
                      <a:pt x="261" y="21"/>
                    </a:lnTo>
                    <a:lnTo>
                      <a:pt x="259" y="23"/>
                    </a:lnTo>
                    <a:lnTo>
                      <a:pt x="259" y="26"/>
                    </a:lnTo>
                    <a:lnTo>
                      <a:pt x="258" y="29"/>
                    </a:lnTo>
                    <a:lnTo>
                      <a:pt x="259" y="35"/>
                    </a:lnTo>
                    <a:lnTo>
                      <a:pt x="258" y="37"/>
                    </a:lnTo>
                    <a:lnTo>
                      <a:pt x="259" y="42"/>
                    </a:lnTo>
                    <a:lnTo>
                      <a:pt x="259" y="43"/>
                    </a:lnTo>
                    <a:lnTo>
                      <a:pt x="259" y="47"/>
                    </a:lnTo>
                    <a:lnTo>
                      <a:pt x="258" y="48"/>
                    </a:lnTo>
                    <a:lnTo>
                      <a:pt x="258" y="51"/>
                    </a:lnTo>
                    <a:lnTo>
                      <a:pt x="256" y="59"/>
                    </a:lnTo>
                    <a:lnTo>
                      <a:pt x="253" y="64"/>
                    </a:lnTo>
                    <a:lnTo>
                      <a:pt x="253" y="67"/>
                    </a:lnTo>
                    <a:lnTo>
                      <a:pt x="251" y="67"/>
                    </a:lnTo>
                    <a:lnTo>
                      <a:pt x="250" y="69"/>
                    </a:lnTo>
                    <a:lnTo>
                      <a:pt x="248" y="71"/>
                    </a:lnTo>
                    <a:lnTo>
                      <a:pt x="245" y="71"/>
                    </a:lnTo>
                    <a:lnTo>
                      <a:pt x="242" y="69"/>
                    </a:lnTo>
                    <a:lnTo>
                      <a:pt x="237" y="66"/>
                    </a:lnTo>
                    <a:lnTo>
                      <a:pt x="237" y="64"/>
                    </a:lnTo>
                    <a:lnTo>
                      <a:pt x="235" y="63"/>
                    </a:lnTo>
                    <a:lnTo>
                      <a:pt x="234" y="61"/>
                    </a:lnTo>
                    <a:lnTo>
                      <a:pt x="229" y="61"/>
                    </a:lnTo>
                    <a:lnTo>
                      <a:pt x="227" y="59"/>
                    </a:lnTo>
                    <a:lnTo>
                      <a:pt x="226" y="58"/>
                    </a:lnTo>
                    <a:lnTo>
                      <a:pt x="224" y="58"/>
                    </a:lnTo>
                    <a:lnTo>
                      <a:pt x="223" y="56"/>
                    </a:lnTo>
                    <a:lnTo>
                      <a:pt x="221" y="55"/>
                    </a:lnTo>
                    <a:lnTo>
                      <a:pt x="219" y="55"/>
                    </a:lnTo>
                    <a:lnTo>
                      <a:pt x="218" y="53"/>
                    </a:lnTo>
                    <a:lnTo>
                      <a:pt x="216" y="53"/>
                    </a:lnTo>
                    <a:lnTo>
                      <a:pt x="211" y="51"/>
                    </a:lnTo>
                    <a:lnTo>
                      <a:pt x="210" y="53"/>
                    </a:lnTo>
                    <a:lnTo>
                      <a:pt x="210" y="51"/>
                    </a:lnTo>
                    <a:lnTo>
                      <a:pt x="210" y="50"/>
                    </a:lnTo>
                    <a:lnTo>
                      <a:pt x="210" y="48"/>
                    </a:lnTo>
                    <a:lnTo>
                      <a:pt x="207" y="47"/>
                    </a:lnTo>
                    <a:lnTo>
                      <a:pt x="205" y="45"/>
                    </a:lnTo>
                    <a:lnTo>
                      <a:pt x="203" y="45"/>
                    </a:lnTo>
                    <a:lnTo>
                      <a:pt x="202" y="43"/>
                    </a:lnTo>
                    <a:lnTo>
                      <a:pt x="202" y="42"/>
                    </a:lnTo>
                    <a:lnTo>
                      <a:pt x="203" y="40"/>
                    </a:lnTo>
                    <a:lnTo>
                      <a:pt x="203" y="39"/>
                    </a:lnTo>
                    <a:lnTo>
                      <a:pt x="205" y="35"/>
                    </a:lnTo>
                    <a:lnTo>
                      <a:pt x="205" y="34"/>
                    </a:lnTo>
                    <a:lnTo>
                      <a:pt x="207" y="31"/>
                    </a:lnTo>
                    <a:lnTo>
                      <a:pt x="203" y="31"/>
                    </a:lnTo>
                    <a:lnTo>
                      <a:pt x="205" y="29"/>
                    </a:lnTo>
                    <a:lnTo>
                      <a:pt x="205" y="26"/>
                    </a:lnTo>
                    <a:lnTo>
                      <a:pt x="207" y="27"/>
                    </a:lnTo>
                    <a:lnTo>
                      <a:pt x="207" y="26"/>
                    </a:lnTo>
                    <a:lnTo>
                      <a:pt x="208" y="26"/>
                    </a:lnTo>
                    <a:lnTo>
                      <a:pt x="210" y="26"/>
                    </a:lnTo>
                    <a:lnTo>
                      <a:pt x="211" y="24"/>
                    </a:lnTo>
                    <a:lnTo>
                      <a:pt x="210" y="23"/>
                    </a:lnTo>
                    <a:lnTo>
                      <a:pt x="210" y="21"/>
                    </a:lnTo>
                    <a:lnTo>
                      <a:pt x="211" y="23"/>
                    </a:lnTo>
                    <a:lnTo>
                      <a:pt x="211" y="21"/>
                    </a:lnTo>
                    <a:lnTo>
                      <a:pt x="213" y="19"/>
                    </a:lnTo>
                    <a:lnTo>
                      <a:pt x="213" y="18"/>
                    </a:lnTo>
                    <a:lnTo>
                      <a:pt x="213" y="16"/>
                    </a:lnTo>
                    <a:lnTo>
                      <a:pt x="211" y="16"/>
                    </a:lnTo>
                    <a:lnTo>
                      <a:pt x="210" y="18"/>
                    </a:lnTo>
                    <a:lnTo>
                      <a:pt x="210" y="15"/>
                    </a:lnTo>
                    <a:lnTo>
                      <a:pt x="210" y="13"/>
                    </a:lnTo>
                    <a:lnTo>
                      <a:pt x="208" y="13"/>
                    </a:lnTo>
                    <a:lnTo>
                      <a:pt x="207" y="15"/>
                    </a:lnTo>
                    <a:lnTo>
                      <a:pt x="207" y="16"/>
                    </a:lnTo>
                    <a:lnTo>
                      <a:pt x="208" y="16"/>
                    </a:lnTo>
                    <a:lnTo>
                      <a:pt x="207" y="19"/>
                    </a:lnTo>
                    <a:lnTo>
                      <a:pt x="205" y="19"/>
                    </a:lnTo>
                    <a:lnTo>
                      <a:pt x="205" y="18"/>
                    </a:lnTo>
                    <a:lnTo>
                      <a:pt x="205" y="16"/>
                    </a:lnTo>
                    <a:lnTo>
                      <a:pt x="205" y="15"/>
                    </a:lnTo>
                    <a:lnTo>
                      <a:pt x="203" y="16"/>
                    </a:lnTo>
                    <a:lnTo>
                      <a:pt x="203" y="15"/>
                    </a:lnTo>
                    <a:lnTo>
                      <a:pt x="202" y="15"/>
                    </a:lnTo>
                    <a:lnTo>
                      <a:pt x="200" y="15"/>
                    </a:lnTo>
                    <a:lnTo>
                      <a:pt x="199" y="15"/>
                    </a:lnTo>
                    <a:lnTo>
                      <a:pt x="197" y="18"/>
                    </a:lnTo>
                    <a:lnTo>
                      <a:pt x="195" y="16"/>
                    </a:lnTo>
                    <a:lnTo>
                      <a:pt x="194" y="16"/>
                    </a:lnTo>
                    <a:lnTo>
                      <a:pt x="192" y="15"/>
                    </a:lnTo>
                    <a:lnTo>
                      <a:pt x="191" y="15"/>
                    </a:lnTo>
                    <a:lnTo>
                      <a:pt x="189" y="15"/>
                    </a:lnTo>
                    <a:lnTo>
                      <a:pt x="187" y="15"/>
                    </a:lnTo>
                    <a:lnTo>
                      <a:pt x="186" y="13"/>
                    </a:lnTo>
                    <a:lnTo>
                      <a:pt x="184" y="15"/>
                    </a:lnTo>
                    <a:lnTo>
                      <a:pt x="183" y="13"/>
                    </a:lnTo>
                    <a:lnTo>
                      <a:pt x="181" y="13"/>
                    </a:lnTo>
                    <a:lnTo>
                      <a:pt x="179" y="13"/>
                    </a:lnTo>
                    <a:lnTo>
                      <a:pt x="176" y="13"/>
                    </a:lnTo>
                    <a:lnTo>
                      <a:pt x="175" y="12"/>
                    </a:lnTo>
                    <a:lnTo>
                      <a:pt x="175" y="10"/>
                    </a:lnTo>
                    <a:lnTo>
                      <a:pt x="173" y="10"/>
                    </a:lnTo>
                    <a:lnTo>
                      <a:pt x="173" y="12"/>
                    </a:lnTo>
                    <a:lnTo>
                      <a:pt x="171" y="10"/>
                    </a:lnTo>
                    <a:lnTo>
                      <a:pt x="170" y="8"/>
                    </a:lnTo>
                    <a:lnTo>
                      <a:pt x="168" y="8"/>
                    </a:lnTo>
                    <a:lnTo>
                      <a:pt x="168" y="7"/>
                    </a:lnTo>
                    <a:lnTo>
                      <a:pt x="167" y="7"/>
                    </a:lnTo>
                    <a:lnTo>
                      <a:pt x="167" y="8"/>
                    </a:lnTo>
                    <a:lnTo>
                      <a:pt x="167" y="10"/>
                    </a:lnTo>
                    <a:lnTo>
                      <a:pt x="167" y="12"/>
                    </a:lnTo>
                    <a:lnTo>
                      <a:pt x="168" y="10"/>
                    </a:lnTo>
                    <a:lnTo>
                      <a:pt x="170" y="12"/>
                    </a:lnTo>
                    <a:lnTo>
                      <a:pt x="171" y="12"/>
                    </a:lnTo>
                    <a:lnTo>
                      <a:pt x="171" y="16"/>
                    </a:lnTo>
                    <a:lnTo>
                      <a:pt x="170" y="18"/>
                    </a:lnTo>
                    <a:lnTo>
                      <a:pt x="167" y="18"/>
                    </a:lnTo>
                    <a:lnTo>
                      <a:pt x="165" y="18"/>
                    </a:lnTo>
                    <a:lnTo>
                      <a:pt x="163" y="18"/>
                    </a:lnTo>
                    <a:lnTo>
                      <a:pt x="162" y="18"/>
                    </a:lnTo>
                    <a:lnTo>
                      <a:pt x="159" y="18"/>
                    </a:lnTo>
                    <a:lnTo>
                      <a:pt x="159" y="19"/>
                    </a:lnTo>
                    <a:lnTo>
                      <a:pt x="157" y="18"/>
                    </a:lnTo>
                    <a:lnTo>
                      <a:pt x="155" y="19"/>
                    </a:lnTo>
                    <a:lnTo>
                      <a:pt x="157" y="23"/>
                    </a:lnTo>
                    <a:lnTo>
                      <a:pt x="155" y="23"/>
                    </a:lnTo>
                    <a:lnTo>
                      <a:pt x="154" y="21"/>
                    </a:lnTo>
                    <a:lnTo>
                      <a:pt x="152" y="21"/>
                    </a:lnTo>
                    <a:lnTo>
                      <a:pt x="152" y="23"/>
                    </a:lnTo>
                    <a:lnTo>
                      <a:pt x="151" y="23"/>
                    </a:lnTo>
                    <a:lnTo>
                      <a:pt x="149" y="24"/>
                    </a:lnTo>
                    <a:lnTo>
                      <a:pt x="149" y="26"/>
                    </a:lnTo>
                    <a:lnTo>
                      <a:pt x="149" y="27"/>
                    </a:lnTo>
                    <a:lnTo>
                      <a:pt x="149" y="29"/>
                    </a:lnTo>
                    <a:lnTo>
                      <a:pt x="151" y="27"/>
                    </a:lnTo>
                    <a:lnTo>
                      <a:pt x="151" y="31"/>
                    </a:lnTo>
                    <a:lnTo>
                      <a:pt x="149" y="32"/>
                    </a:lnTo>
                    <a:lnTo>
                      <a:pt x="147" y="32"/>
                    </a:lnTo>
                    <a:lnTo>
                      <a:pt x="146" y="31"/>
                    </a:lnTo>
                    <a:lnTo>
                      <a:pt x="146" y="32"/>
                    </a:lnTo>
                    <a:lnTo>
                      <a:pt x="146" y="34"/>
                    </a:lnTo>
                    <a:lnTo>
                      <a:pt x="144" y="37"/>
                    </a:lnTo>
                    <a:lnTo>
                      <a:pt x="143" y="37"/>
                    </a:lnTo>
                    <a:lnTo>
                      <a:pt x="141" y="40"/>
                    </a:lnTo>
                    <a:lnTo>
                      <a:pt x="146" y="45"/>
                    </a:lnTo>
                    <a:lnTo>
                      <a:pt x="144" y="45"/>
                    </a:lnTo>
                    <a:lnTo>
                      <a:pt x="146" y="48"/>
                    </a:lnTo>
                    <a:lnTo>
                      <a:pt x="144" y="48"/>
                    </a:lnTo>
                    <a:lnTo>
                      <a:pt x="141" y="45"/>
                    </a:lnTo>
                    <a:lnTo>
                      <a:pt x="139" y="45"/>
                    </a:lnTo>
                    <a:lnTo>
                      <a:pt x="138" y="45"/>
                    </a:lnTo>
                    <a:lnTo>
                      <a:pt x="136" y="45"/>
                    </a:lnTo>
                    <a:lnTo>
                      <a:pt x="135" y="45"/>
                    </a:lnTo>
                    <a:lnTo>
                      <a:pt x="133" y="45"/>
                    </a:lnTo>
                    <a:lnTo>
                      <a:pt x="133" y="47"/>
                    </a:lnTo>
                    <a:lnTo>
                      <a:pt x="131" y="47"/>
                    </a:lnTo>
                    <a:lnTo>
                      <a:pt x="131" y="48"/>
                    </a:lnTo>
                    <a:lnTo>
                      <a:pt x="131" y="50"/>
                    </a:lnTo>
                    <a:lnTo>
                      <a:pt x="130" y="50"/>
                    </a:lnTo>
                    <a:lnTo>
                      <a:pt x="130" y="47"/>
                    </a:lnTo>
                    <a:lnTo>
                      <a:pt x="130" y="45"/>
                    </a:lnTo>
                    <a:lnTo>
                      <a:pt x="128" y="43"/>
                    </a:lnTo>
                    <a:lnTo>
                      <a:pt x="125" y="39"/>
                    </a:lnTo>
                    <a:lnTo>
                      <a:pt x="123" y="39"/>
                    </a:lnTo>
                    <a:lnTo>
                      <a:pt x="122" y="37"/>
                    </a:lnTo>
                    <a:lnTo>
                      <a:pt x="120" y="37"/>
                    </a:lnTo>
                    <a:lnTo>
                      <a:pt x="119" y="37"/>
                    </a:lnTo>
                    <a:lnTo>
                      <a:pt x="117" y="35"/>
                    </a:lnTo>
                    <a:lnTo>
                      <a:pt x="115" y="37"/>
                    </a:lnTo>
                    <a:lnTo>
                      <a:pt x="117" y="37"/>
                    </a:lnTo>
                    <a:lnTo>
                      <a:pt x="115" y="39"/>
                    </a:lnTo>
                    <a:lnTo>
                      <a:pt x="114" y="40"/>
                    </a:lnTo>
                    <a:lnTo>
                      <a:pt x="112" y="40"/>
                    </a:lnTo>
                    <a:lnTo>
                      <a:pt x="112" y="39"/>
                    </a:lnTo>
                    <a:lnTo>
                      <a:pt x="112" y="40"/>
                    </a:lnTo>
                    <a:lnTo>
                      <a:pt x="111" y="40"/>
                    </a:lnTo>
                    <a:lnTo>
                      <a:pt x="111" y="39"/>
                    </a:lnTo>
                    <a:lnTo>
                      <a:pt x="109" y="39"/>
                    </a:lnTo>
                    <a:lnTo>
                      <a:pt x="111" y="40"/>
                    </a:lnTo>
                    <a:lnTo>
                      <a:pt x="111" y="42"/>
                    </a:lnTo>
                    <a:lnTo>
                      <a:pt x="109" y="43"/>
                    </a:lnTo>
                    <a:lnTo>
                      <a:pt x="108" y="45"/>
                    </a:lnTo>
                    <a:lnTo>
                      <a:pt x="108" y="43"/>
                    </a:lnTo>
                    <a:lnTo>
                      <a:pt x="106" y="45"/>
                    </a:lnTo>
                    <a:lnTo>
                      <a:pt x="104" y="45"/>
                    </a:lnTo>
                    <a:lnTo>
                      <a:pt x="103" y="45"/>
                    </a:lnTo>
                    <a:lnTo>
                      <a:pt x="101" y="45"/>
                    </a:lnTo>
                    <a:lnTo>
                      <a:pt x="103" y="48"/>
                    </a:lnTo>
                    <a:lnTo>
                      <a:pt x="103" y="50"/>
                    </a:lnTo>
                    <a:lnTo>
                      <a:pt x="100" y="50"/>
                    </a:lnTo>
                    <a:lnTo>
                      <a:pt x="100" y="51"/>
                    </a:lnTo>
                    <a:lnTo>
                      <a:pt x="101" y="53"/>
                    </a:lnTo>
                    <a:lnTo>
                      <a:pt x="100" y="55"/>
                    </a:lnTo>
                    <a:lnTo>
                      <a:pt x="98" y="53"/>
                    </a:lnTo>
                    <a:lnTo>
                      <a:pt x="96" y="53"/>
                    </a:lnTo>
                    <a:lnTo>
                      <a:pt x="96" y="55"/>
                    </a:lnTo>
                    <a:lnTo>
                      <a:pt x="98" y="58"/>
                    </a:lnTo>
                    <a:lnTo>
                      <a:pt x="96" y="59"/>
                    </a:lnTo>
                    <a:lnTo>
                      <a:pt x="95" y="61"/>
                    </a:lnTo>
                    <a:lnTo>
                      <a:pt x="95" y="63"/>
                    </a:lnTo>
                    <a:lnTo>
                      <a:pt x="96" y="64"/>
                    </a:lnTo>
                    <a:lnTo>
                      <a:pt x="96" y="66"/>
                    </a:lnTo>
                    <a:lnTo>
                      <a:pt x="93" y="64"/>
                    </a:lnTo>
                    <a:lnTo>
                      <a:pt x="92" y="63"/>
                    </a:lnTo>
                    <a:lnTo>
                      <a:pt x="90" y="63"/>
                    </a:lnTo>
                    <a:lnTo>
                      <a:pt x="88" y="63"/>
                    </a:lnTo>
                    <a:lnTo>
                      <a:pt x="87" y="63"/>
                    </a:lnTo>
                    <a:lnTo>
                      <a:pt x="88" y="66"/>
                    </a:lnTo>
                    <a:lnTo>
                      <a:pt x="87" y="66"/>
                    </a:lnTo>
                    <a:lnTo>
                      <a:pt x="88" y="67"/>
                    </a:lnTo>
                    <a:lnTo>
                      <a:pt x="90" y="69"/>
                    </a:lnTo>
                    <a:lnTo>
                      <a:pt x="90" y="71"/>
                    </a:lnTo>
                    <a:lnTo>
                      <a:pt x="88" y="72"/>
                    </a:lnTo>
                    <a:lnTo>
                      <a:pt x="88" y="74"/>
                    </a:lnTo>
                    <a:lnTo>
                      <a:pt x="88" y="77"/>
                    </a:lnTo>
                    <a:lnTo>
                      <a:pt x="87" y="75"/>
                    </a:lnTo>
                    <a:lnTo>
                      <a:pt x="87" y="74"/>
                    </a:lnTo>
                    <a:lnTo>
                      <a:pt x="85" y="72"/>
                    </a:lnTo>
                    <a:lnTo>
                      <a:pt x="84" y="71"/>
                    </a:lnTo>
                    <a:lnTo>
                      <a:pt x="82" y="67"/>
                    </a:lnTo>
                    <a:lnTo>
                      <a:pt x="80" y="66"/>
                    </a:lnTo>
                    <a:lnTo>
                      <a:pt x="80" y="67"/>
                    </a:lnTo>
                    <a:lnTo>
                      <a:pt x="80" y="69"/>
                    </a:lnTo>
                    <a:lnTo>
                      <a:pt x="79" y="71"/>
                    </a:lnTo>
                    <a:lnTo>
                      <a:pt x="77" y="71"/>
                    </a:lnTo>
                    <a:lnTo>
                      <a:pt x="76" y="72"/>
                    </a:lnTo>
                    <a:lnTo>
                      <a:pt x="76" y="74"/>
                    </a:lnTo>
                    <a:lnTo>
                      <a:pt x="76" y="77"/>
                    </a:lnTo>
                    <a:lnTo>
                      <a:pt x="76" y="79"/>
                    </a:lnTo>
                    <a:lnTo>
                      <a:pt x="77" y="82"/>
                    </a:lnTo>
                    <a:lnTo>
                      <a:pt x="77" y="83"/>
                    </a:lnTo>
                    <a:lnTo>
                      <a:pt x="74" y="87"/>
                    </a:lnTo>
                    <a:lnTo>
                      <a:pt x="72" y="87"/>
                    </a:lnTo>
                    <a:lnTo>
                      <a:pt x="72" y="88"/>
                    </a:lnTo>
                    <a:lnTo>
                      <a:pt x="72" y="90"/>
                    </a:lnTo>
                    <a:lnTo>
                      <a:pt x="71" y="91"/>
                    </a:lnTo>
                    <a:lnTo>
                      <a:pt x="71" y="93"/>
                    </a:lnTo>
                    <a:lnTo>
                      <a:pt x="71" y="95"/>
                    </a:lnTo>
                    <a:lnTo>
                      <a:pt x="68" y="98"/>
                    </a:lnTo>
                    <a:lnTo>
                      <a:pt x="66" y="99"/>
                    </a:lnTo>
                    <a:lnTo>
                      <a:pt x="64" y="101"/>
                    </a:lnTo>
                    <a:lnTo>
                      <a:pt x="60" y="103"/>
                    </a:lnTo>
                    <a:lnTo>
                      <a:pt x="58" y="103"/>
                    </a:lnTo>
                    <a:lnTo>
                      <a:pt x="56" y="104"/>
                    </a:lnTo>
                    <a:lnTo>
                      <a:pt x="55" y="104"/>
                    </a:lnTo>
                    <a:lnTo>
                      <a:pt x="53" y="106"/>
                    </a:lnTo>
                    <a:lnTo>
                      <a:pt x="52" y="104"/>
                    </a:lnTo>
                    <a:lnTo>
                      <a:pt x="48" y="106"/>
                    </a:lnTo>
                    <a:lnTo>
                      <a:pt x="45" y="109"/>
                    </a:lnTo>
                    <a:lnTo>
                      <a:pt x="44" y="109"/>
                    </a:lnTo>
                    <a:lnTo>
                      <a:pt x="42" y="111"/>
                    </a:lnTo>
                    <a:lnTo>
                      <a:pt x="40" y="111"/>
                    </a:lnTo>
                    <a:lnTo>
                      <a:pt x="39" y="112"/>
                    </a:lnTo>
                    <a:lnTo>
                      <a:pt x="37" y="114"/>
                    </a:lnTo>
                    <a:lnTo>
                      <a:pt x="36" y="114"/>
                    </a:lnTo>
                    <a:lnTo>
                      <a:pt x="34" y="115"/>
                    </a:lnTo>
                    <a:lnTo>
                      <a:pt x="32" y="115"/>
                    </a:lnTo>
                    <a:lnTo>
                      <a:pt x="31" y="114"/>
                    </a:lnTo>
                    <a:lnTo>
                      <a:pt x="28" y="115"/>
                    </a:lnTo>
                    <a:lnTo>
                      <a:pt x="28" y="114"/>
                    </a:lnTo>
                    <a:lnTo>
                      <a:pt x="26" y="115"/>
                    </a:lnTo>
                    <a:lnTo>
                      <a:pt x="24" y="117"/>
                    </a:lnTo>
                    <a:lnTo>
                      <a:pt x="23" y="119"/>
                    </a:lnTo>
                    <a:lnTo>
                      <a:pt x="21" y="119"/>
                    </a:lnTo>
                    <a:lnTo>
                      <a:pt x="20" y="120"/>
                    </a:lnTo>
                    <a:lnTo>
                      <a:pt x="18" y="123"/>
                    </a:lnTo>
                    <a:lnTo>
                      <a:pt x="16" y="125"/>
                    </a:lnTo>
                    <a:lnTo>
                      <a:pt x="16" y="127"/>
                    </a:lnTo>
                    <a:lnTo>
                      <a:pt x="13" y="128"/>
                    </a:lnTo>
                    <a:lnTo>
                      <a:pt x="12" y="130"/>
                    </a:lnTo>
                    <a:lnTo>
                      <a:pt x="10" y="130"/>
                    </a:lnTo>
                    <a:lnTo>
                      <a:pt x="10" y="131"/>
                    </a:lnTo>
                    <a:lnTo>
                      <a:pt x="8" y="131"/>
                    </a:lnTo>
                    <a:lnTo>
                      <a:pt x="7" y="135"/>
                    </a:lnTo>
                    <a:lnTo>
                      <a:pt x="7" y="138"/>
                    </a:lnTo>
                    <a:lnTo>
                      <a:pt x="5" y="139"/>
                    </a:lnTo>
                    <a:lnTo>
                      <a:pt x="4" y="139"/>
                    </a:lnTo>
                    <a:lnTo>
                      <a:pt x="4" y="138"/>
                    </a:lnTo>
                    <a:lnTo>
                      <a:pt x="4" y="136"/>
                    </a:lnTo>
                    <a:lnTo>
                      <a:pt x="4" y="135"/>
                    </a:lnTo>
                    <a:lnTo>
                      <a:pt x="4" y="131"/>
                    </a:lnTo>
                    <a:lnTo>
                      <a:pt x="2" y="133"/>
                    </a:lnTo>
                    <a:lnTo>
                      <a:pt x="2" y="136"/>
                    </a:lnTo>
                    <a:lnTo>
                      <a:pt x="0" y="138"/>
                    </a:lnTo>
                    <a:lnTo>
                      <a:pt x="0" y="141"/>
                    </a:lnTo>
                    <a:lnTo>
                      <a:pt x="2" y="144"/>
                    </a:lnTo>
                    <a:lnTo>
                      <a:pt x="4" y="147"/>
                    </a:lnTo>
                    <a:lnTo>
                      <a:pt x="4" y="149"/>
                    </a:lnTo>
                    <a:lnTo>
                      <a:pt x="4" y="150"/>
                    </a:lnTo>
                    <a:lnTo>
                      <a:pt x="2" y="154"/>
                    </a:lnTo>
                    <a:lnTo>
                      <a:pt x="0" y="155"/>
                    </a:lnTo>
                    <a:lnTo>
                      <a:pt x="2" y="160"/>
                    </a:lnTo>
                    <a:lnTo>
                      <a:pt x="5" y="163"/>
                    </a:lnTo>
                    <a:lnTo>
                      <a:pt x="7" y="166"/>
                    </a:lnTo>
                    <a:lnTo>
                      <a:pt x="8" y="168"/>
                    </a:lnTo>
                    <a:lnTo>
                      <a:pt x="8" y="170"/>
                    </a:lnTo>
                    <a:lnTo>
                      <a:pt x="10" y="171"/>
                    </a:lnTo>
                    <a:lnTo>
                      <a:pt x="12" y="173"/>
                    </a:lnTo>
                    <a:lnTo>
                      <a:pt x="13" y="176"/>
                    </a:lnTo>
                    <a:lnTo>
                      <a:pt x="13" y="178"/>
                    </a:lnTo>
                    <a:lnTo>
                      <a:pt x="13" y="179"/>
                    </a:lnTo>
                    <a:lnTo>
                      <a:pt x="12" y="179"/>
                    </a:lnTo>
                    <a:lnTo>
                      <a:pt x="10" y="178"/>
                    </a:lnTo>
                    <a:lnTo>
                      <a:pt x="10" y="176"/>
                    </a:lnTo>
                    <a:lnTo>
                      <a:pt x="8" y="178"/>
                    </a:lnTo>
                    <a:close/>
                    <a:moveTo>
                      <a:pt x="304" y="317"/>
                    </a:moveTo>
                    <a:lnTo>
                      <a:pt x="304" y="312"/>
                    </a:lnTo>
                    <a:lnTo>
                      <a:pt x="304" y="310"/>
                    </a:lnTo>
                    <a:lnTo>
                      <a:pt x="304" y="309"/>
                    </a:lnTo>
                    <a:lnTo>
                      <a:pt x="304" y="305"/>
                    </a:lnTo>
                    <a:lnTo>
                      <a:pt x="304" y="304"/>
                    </a:lnTo>
                    <a:lnTo>
                      <a:pt x="302" y="304"/>
                    </a:lnTo>
                    <a:lnTo>
                      <a:pt x="301" y="305"/>
                    </a:lnTo>
                    <a:lnTo>
                      <a:pt x="301" y="304"/>
                    </a:lnTo>
                    <a:lnTo>
                      <a:pt x="299" y="304"/>
                    </a:lnTo>
                    <a:lnTo>
                      <a:pt x="298" y="305"/>
                    </a:lnTo>
                    <a:lnTo>
                      <a:pt x="296" y="305"/>
                    </a:lnTo>
                    <a:lnTo>
                      <a:pt x="294" y="305"/>
                    </a:lnTo>
                    <a:lnTo>
                      <a:pt x="293" y="307"/>
                    </a:lnTo>
                    <a:lnTo>
                      <a:pt x="291" y="307"/>
                    </a:lnTo>
                    <a:lnTo>
                      <a:pt x="286" y="305"/>
                    </a:lnTo>
                    <a:lnTo>
                      <a:pt x="283" y="302"/>
                    </a:lnTo>
                    <a:lnTo>
                      <a:pt x="282" y="302"/>
                    </a:lnTo>
                    <a:lnTo>
                      <a:pt x="280" y="302"/>
                    </a:lnTo>
                    <a:lnTo>
                      <a:pt x="280" y="301"/>
                    </a:lnTo>
                    <a:lnTo>
                      <a:pt x="278" y="301"/>
                    </a:lnTo>
                    <a:lnTo>
                      <a:pt x="278" y="305"/>
                    </a:lnTo>
                    <a:lnTo>
                      <a:pt x="280" y="313"/>
                    </a:lnTo>
                    <a:lnTo>
                      <a:pt x="282" y="317"/>
                    </a:lnTo>
                    <a:lnTo>
                      <a:pt x="283" y="317"/>
                    </a:lnTo>
                    <a:lnTo>
                      <a:pt x="282" y="318"/>
                    </a:lnTo>
                    <a:lnTo>
                      <a:pt x="280" y="315"/>
                    </a:lnTo>
                    <a:lnTo>
                      <a:pt x="282" y="321"/>
                    </a:lnTo>
                    <a:lnTo>
                      <a:pt x="282" y="323"/>
                    </a:lnTo>
                    <a:lnTo>
                      <a:pt x="283" y="323"/>
                    </a:lnTo>
                    <a:lnTo>
                      <a:pt x="285" y="326"/>
                    </a:lnTo>
                    <a:lnTo>
                      <a:pt x="285" y="328"/>
                    </a:lnTo>
                    <a:lnTo>
                      <a:pt x="286" y="328"/>
                    </a:lnTo>
                    <a:lnTo>
                      <a:pt x="285" y="328"/>
                    </a:lnTo>
                    <a:lnTo>
                      <a:pt x="285" y="329"/>
                    </a:lnTo>
                    <a:lnTo>
                      <a:pt x="286" y="329"/>
                    </a:lnTo>
                    <a:lnTo>
                      <a:pt x="288" y="331"/>
                    </a:lnTo>
                    <a:lnTo>
                      <a:pt x="288" y="329"/>
                    </a:lnTo>
                    <a:lnTo>
                      <a:pt x="290" y="331"/>
                    </a:lnTo>
                    <a:lnTo>
                      <a:pt x="291" y="331"/>
                    </a:lnTo>
                    <a:lnTo>
                      <a:pt x="293" y="329"/>
                    </a:lnTo>
                    <a:lnTo>
                      <a:pt x="293" y="328"/>
                    </a:lnTo>
                    <a:lnTo>
                      <a:pt x="293" y="326"/>
                    </a:lnTo>
                    <a:lnTo>
                      <a:pt x="294" y="326"/>
                    </a:lnTo>
                    <a:lnTo>
                      <a:pt x="294" y="328"/>
                    </a:lnTo>
                    <a:lnTo>
                      <a:pt x="294" y="326"/>
                    </a:lnTo>
                    <a:lnTo>
                      <a:pt x="296" y="326"/>
                    </a:lnTo>
                    <a:lnTo>
                      <a:pt x="296" y="325"/>
                    </a:lnTo>
                    <a:lnTo>
                      <a:pt x="298" y="325"/>
                    </a:lnTo>
                    <a:lnTo>
                      <a:pt x="298" y="323"/>
                    </a:lnTo>
                    <a:lnTo>
                      <a:pt x="299" y="325"/>
                    </a:lnTo>
                    <a:lnTo>
                      <a:pt x="299" y="323"/>
                    </a:lnTo>
                    <a:lnTo>
                      <a:pt x="301" y="321"/>
                    </a:lnTo>
                    <a:lnTo>
                      <a:pt x="301" y="318"/>
                    </a:lnTo>
                    <a:lnTo>
                      <a:pt x="302" y="317"/>
                    </a:lnTo>
                    <a:lnTo>
                      <a:pt x="304" y="317"/>
                    </a:lnTo>
                    <a:close/>
                    <a:moveTo>
                      <a:pt x="210" y="10"/>
                    </a:moveTo>
                    <a:lnTo>
                      <a:pt x="210" y="8"/>
                    </a:lnTo>
                    <a:lnTo>
                      <a:pt x="211" y="7"/>
                    </a:lnTo>
                    <a:lnTo>
                      <a:pt x="211" y="5"/>
                    </a:lnTo>
                    <a:lnTo>
                      <a:pt x="210" y="5"/>
                    </a:lnTo>
                    <a:lnTo>
                      <a:pt x="210" y="7"/>
                    </a:lnTo>
                    <a:lnTo>
                      <a:pt x="210" y="8"/>
                    </a:lnTo>
                    <a:lnTo>
                      <a:pt x="210" y="10"/>
                    </a:lnTo>
                    <a:close/>
                    <a:moveTo>
                      <a:pt x="167" y="12"/>
                    </a:moveTo>
                    <a:lnTo>
                      <a:pt x="165" y="8"/>
                    </a:lnTo>
                    <a:lnTo>
                      <a:pt x="163" y="8"/>
                    </a:lnTo>
                    <a:lnTo>
                      <a:pt x="165" y="10"/>
                    </a:lnTo>
                    <a:lnTo>
                      <a:pt x="167" y="12"/>
                    </a:lnTo>
                    <a:close/>
                    <a:moveTo>
                      <a:pt x="151" y="10"/>
                    </a:moveTo>
                    <a:lnTo>
                      <a:pt x="152" y="13"/>
                    </a:lnTo>
                    <a:lnTo>
                      <a:pt x="154" y="13"/>
                    </a:lnTo>
                    <a:lnTo>
                      <a:pt x="155" y="15"/>
                    </a:lnTo>
                    <a:lnTo>
                      <a:pt x="157" y="15"/>
                    </a:lnTo>
                    <a:lnTo>
                      <a:pt x="159" y="13"/>
                    </a:lnTo>
                    <a:lnTo>
                      <a:pt x="160" y="12"/>
                    </a:lnTo>
                    <a:lnTo>
                      <a:pt x="160" y="10"/>
                    </a:lnTo>
                    <a:lnTo>
                      <a:pt x="159" y="8"/>
                    </a:lnTo>
                    <a:lnTo>
                      <a:pt x="157" y="10"/>
                    </a:lnTo>
                    <a:lnTo>
                      <a:pt x="155" y="10"/>
                    </a:lnTo>
                    <a:lnTo>
                      <a:pt x="154" y="10"/>
                    </a:lnTo>
                    <a:lnTo>
                      <a:pt x="152" y="10"/>
                    </a:lnTo>
                    <a:lnTo>
                      <a:pt x="151" y="10"/>
                    </a:lnTo>
                    <a:close/>
                    <a:moveTo>
                      <a:pt x="147" y="15"/>
                    </a:moveTo>
                    <a:lnTo>
                      <a:pt x="152" y="15"/>
                    </a:lnTo>
                    <a:lnTo>
                      <a:pt x="151" y="13"/>
                    </a:lnTo>
                    <a:lnTo>
                      <a:pt x="149" y="12"/>
                    </a:lnTo>
                    <a:lnTo>
                      <a:pt x="149" y="10"/>
                    </a:lnTo>
                    <a:lnTo>
                      <a:pt x="147" y="10"/>
                    </a:lnTo>
                    <a:lnTo>
                      <a:pt x="147" y="12"/>
                    </a:lnTo>
                    <a:lnTo>
                      <a:pt x="147" y="13"/>
                    </a:lnTo>
                    <a:lnTo>
                      <a:pt x="147" y="15"/>
                    </a:lnTo>
                    <a:close/>
                    <a:moveTo>
                      <a:pt x="213" y="37"/>
                    </a:moveTo>
                    <a:lnTo>
                      <a:pt x="215" y="35"/>
                    </a:lnTo>
                    <a:lnTo>
                      <a:pt x="213" y="32"/>
                    </a:lnTo>
                    <a:lnTo>
                      <a:pt x="211" y="32"/>
                    </a:lnTo>
                    <a:lnTo>
                      <a:pt x="211" y="31"/>
                    </a:lnTo>
                    <a:lnTo>
                      <a:pt x="211" y="32"/>
                    </a:lnTo>
                    <a:lnTo>
                      <a:pt x="210" y="32"/>
                    </a:lnTo>
                    <a:lnTo>
                      <a:pt x="210" y="35"/>
                    </a:lnTo>
                    <a:lnTo>
                      <a:pt x="211" y="37"/>
                    </a:lnTo>
                    <a:lnTo>
                      <a:pt x="213" y="37"/>
                    </a:lnTo>
                    <a:close/>
                    <a:moveTo>
                      <a:pt x="239" y="61"/>
                    </a:moveTo>
                    <a:lnTo>
                      <a:pt x="240" y="59"/>
                    </a:lnTo>
                    <a:lnTo>
                      <a:pt x="242" y="58"/>
                    </a:lnTo>
                    <a:lnTo>
                      <a:pt x="240" y="58"/>
                    </a:lnTo>
                    <a:lnTo>
                      <a:pt x="239" y="58"/>
                    </a:lnTo>
                    <a:lnTo>
                      <a:pt x="237" y="59"/>
                    </a:lnTo>
                    <a:lnTo>
                      <a:pt x="239" y="61"/>
                    </a:lnTo>
                    <a:close/>
                    <a:moveTo>
                      <a:pt x="8" y="178"/>
                    </a:moveTo>
                    <a:lnTo>
                      <a:pt x="8" y="176"/>
                    </a:lnTo>
                    <a:lnTo>
                      <a:pt x="7" y="174"/>
                    </a:lnTo>
                    <a:lnTo>
                      <a:pt x="5" y="173"/>
                    </a:lnTo>
                    <a:lnTo>
                      <a:pt x="5" y="171"/>
                    </a:lnTo>
                    <a:lnTo>
                      <a:pt x="5" y="173"/>
                    </a:lnTo>
                    <a:lnTo>
                      <a:pt x="8" y="178"/>
                    </a:lnTo>
                    <a:close/>
                    <a:moveTo>
                      <a:pt x="224" y="253"/>
                    </a:moveTo>
                    <a:lnTo>
                      <a:pt x="224" y="251"/>
                    </a:lnTo>
                    <a:lnTo>
                      <a:pt x="227" y="251"/>
                    </a:lnTo>
                    <a:lnTo>
                      <a:pt x="229" y="251"/>
                    </a:lnTo>
                    <a:lnTo>
                      <a:pt x="227" y="250"/>
                    </a:lnTo>
                    <a:lnTo>
                      <a:pt x="226" y="250"/>
                    </a:lnTo>
                    <a:lnTo>
                      <a:pt x="224" y="250"/>
                    </a:lnTo>
                    <a:lnTo>
                      <a:pt x="224" y="248"/>
                    </a:lnTo>
                    <a:lnTo>
                      <a:pt x="223" y="248"/>
                    </a:lnTo>
                    <a:lnTo>
                      <a:pt x="218" y="250"/>
                    </a:lnTo>
                    <a:lnTo>
                      <a:pt x="216" y="250"/>
                    </a:lnTo>
                    <a:lnTo>
                      <a:pt x="216" y="251"/>
                    </a:lnTo>
                    <a:lnTo>
                      <a:pt x="216" y="253"/>
                    </a:lnTo>
                    <a:lnTo>
                      <a:pt x="218" y="253"/>
                    </a:lnTo>
                    <a:lnTo>
                      <a:pt x="223" y="253"/>
                    </a:lnTo>
                    <a:lnTo>
                      <a:pt x="224" y="253"/>
                    </a:lnTo>
                    <a:close/>
                    <a:moveTo>
                      <a:pt x="306" y="296"/>
                    </a:moveTo>
                    <a:lnTo>
                      <a:pt x="304" y="293"/>
                    </a:lnTo>
                    <a:lnTo>
                      <a:pt x="302" y="294"/>
                    </a:lnTo>
                    <a:lnTo>
                      <a:pt x="302" y="296"/>
                    </a:lnTo>
                    <a:lnTo>
                      <a:pt x="304" y="297"/>
                    </a:lnTo>
                    <a:lnTo>
                      <a:pt x="304" y="299"/>
                    </a:lnTo>
                    <a:lnTo>
                      <a:pt x="306" y="299"/>
                    </a:lnTo>
                    <a:lnTo>
                      <a:pt x="306" y="297"/>
                    </a:lnTo>
                    <a:lnTo>
                      <a:pt x="306" y="296"/>
                    </a:lnTo>
                    <a:close/>
                    <a:moveTo>
                      <a:pt x="306" y="301"/>
                    </a:moveTo>
                    <a:lnTo>
                      <a:pt x="307" y="301"/>
                    </a:lnTo>
                    <a:lnTo>
                      <a:pt x="306" y="299"/>
                    </a:lnTo>
                    <a:lnTo>
                      <a:pt x="304" y="301"/>
                    </a:lnTo>
                    <a:lnTo>
                      <a:pt x="306" y="301"/>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15" name="Line 11"/>
              <p:cNvSpPr>
                <a:spLocks noChangeShapeType="1"/>
              </p:cNvSpPr>
              <p:nvPr/>
            </p:nvSpPr>
            <p:spPr bwMode="auto">
              <a:xfrm>
                <a:off x="1540" y="307"/>
                <a:ext cx="1" cy="1"/>
              </a:xfrm>
              <a:prstGeom prst="line">
                <a:avLst/>
              </a:prstGeom>
              <a:noFill/>
              <a:ln w="46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16" name="Freeform 12"/>
              <p:cNvSpPr>
                <a:spLocks noChangeArrowheads="1"/>
              </p:cNvSpPr>
              <p:nvPr/>
            </p:nvSpPr>
            <p:spPr bwMode="auto">
              <a:xfrm>
                <a:off x="1677" y="317"/>
                <a:ext cx="127" cy="35"/>
              </a:xfrm>
              <a:custGeom>
                <a:avLst/>
                <a:gdLst>
                  <a:gd name="T0" fmla="*/ 127 w 127"/>
                  <a:gd name="T1" fmla="*/ 0 h 35"/>
                  <a:gd name="T2" fmla="*/ 127 w 127"/>
                  <a:gd name="T3" fmla="*/ 0 h 35"/>
                  <a:gd name="T4" fmla="*/ 120 w 127"/>
                  <a:gd name="T5" fmla="*/ 3 h 35"/>
                  <a:gd name="T6" fmla="*/ 114 w 127"/>
                  <a:gd name="T7" fmla="*/ 6 h 35"/>
                  <a:gd name="T8" fmla="*/ 100 w 127"/>
                  <a:gd name="T9" fmla="*/ 11 h 35"/>
                  <a:gd name="T10" fmla="*/ 84 w 127"/>
                  <a:gd name="T11" fmla="*/ 11 h 35"/>
                  <a:gd name="T12" fmla="*/ 68 w 127"/>
                  <a:gd name="T13" fmla="*/ 11 h 35"/>
                  <a:gd name="T14" fmla="*/ 53 w 127"/>
                  <a:gd name="T15" fmla="*/ 11 h 35"/>
                  <a:gd name="T16" fmla="*/ 37 w 127"/>
                  <a:gd name="T17" fmla="*/ 13 h 35"/>
                  <a:gd name="T18" fmla="*/ 31 w 127"/>
                  <a:gd name="T19" fmla="*/ 14 h 35"/>
                  <a:gd name="T20" fmla="*/ 23 w 127"/>
                  <a:gd name="T21" fmla="*/ 18 h 35"/>
                  <a:gd name="T22" fmla="*/ 16 w 127"/>
                  <a:gd name="T23" fmla="*/ 21 h 35"/>
                  <a:gd name="T24" fmla="*/ 12 w 127"/>
                  <a:gd name="T25" fmla="*/ 26 h 35"/>
                  <a:gd name="T26" fmla="*/ 12 w 127"/>
                  <a:gd name="T27" fmla="*/ 26 h 35"/>
                  <a:gd name="T28" fmla="*/ 0 w 127"/>
                  <a:gd name="T29" fmla="*/ 35 h 35"/>
                  <a:gd name="T30" fmla="*/ 0 w 127"/>
                  <a:gd name="T31" fmla="*/ 35 h 35"/>
                  <a:gd name="T32" fmla="*/ 7 w 127"/>
                  <a:gd name="T33" fmla="*/ 32 h 35"/>
                  <a:gd name="T34" fmla="*/ 13 w 127"/>
                  <a:gd name="T35" fmla="*/ 29 h 35"/>
                  <a:gd name="T36" fmla="*/ 28 w 127"/>
                  <a:gd name="T37" fmla="*/ 26 h 35"/>
                  <a:gd name="T38" fmla="*/ 42 w 127"/>
                  <a:gd name="T39" fmla="*/ 24 h 35"/>
                  <a:gd name="T40" fmla="*/ 56 w 127"/>
                  <a:gd name="T41" fmla="*/ 24 h 35"/>
                  <a:gd name="T42" fmla="*/ 56 w 127"/>
                  <a:gd name="T43" fmla="*/ 24 h 35"/>
                  <a:gd name="T44" fmla="*/ 72 w 127"/>
                  <a:gd name="T45" fmla="*/ 24 h 35"/>
                  <a:gd name="T46" fmla="*/ 88 w 127"/>
                  <a:gd name="T47" fmla="*/ 22 h 35"/>
                  <a:gd name="T48" fmla="*/ 103 w 127"/>
                  <a:gd name="T49" fmla="*/ 19 h 35"/>
                  <a:gd name="T50" fmla="*/ 109 w 127"/>
                  <a:gd name="T51" fmla="*/ 14 h 35"/>
                  <a:gd name="T52" fmla="*/ 116 w 127"/>
                  <a:gd name="T53" fmla="*/ 11 h 35"/>
                  <a:gd name="T54" fmla="*/ 116 w 127"/>
                  <a:gd name="T55" fmla="*/ 11 h 35"/>
                  <a:gd name="T56" fmla="*/ 127 w 127"/>
                  <a:gd name="T57" fmla="*/ 0 h 35"/>
                  <a:gd name="T58" fmla="*/ 127 w 127"/>
                  <a:gd name="T59" fmla="*/ 0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7"/>
                  <a:gd name="T91" fmla="*/ 0 h 35"/>
                  <a:gd name="T92" fmla="*/ 127 w 127"/>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7" h="35">
                    <a:moveTo>
                      <a:pt x="127" y="0"/>
                    </a:moveTo>
                    <a:lnTo>
                      <a:pt x="127" y="0"/>
                    </a:lnTo>
                    <a:lnTo>
                      <a:pt x="120" y="3"/>
                    </a:lnTo>
                    <a:lnTo>
                      <a:pt x="114" y="6"/>
                    </a:lnTo>
                    <a:lnTo>
                      <a:pt x="100" y="11"/>
                    </a:lnTo>
                    <a:lnTo>
                      <a:pt x="84" y="11"/>
                    </a:lnTo>
                    <a:lnTo>
                      <a:pt x="68" y="11"/>
                    </a:lnTo>
                    <a:lnTo>
                      <a:pt x="53" y="11"/>
                    </a:lnTo>
                    <a:lnTo>
                      <a:pt x="37" y="13"/>
                    </a:lnTo>
                    <a:lnTo>
                      <a:pt x="31" y="14"/>
                    </a:lnTo>
                    <a:lnTo>
                      <a:pt x="23" y="18"/>
                    </a:lnTo>
                    <a:lnTo>
                      <a:pt x="16" y="21"/>
                    </a:lnTo>
                    <a:lnTo>
                      <a:pt x="12" y="26"/>
                    </a:lnTo>
                    <a:lnTo>
                      <a:pt x="0" y="35"/>
                    </a:lnTo>
                    <a:lnTo>
                      <a:pt x="7" y="32"/>
                    </a:lnTo>
                    <a:lnTo>
                      <a:pt x="13" y="29"/>
                    </a:lnTo>
                    <a:lnTo>
                      <a:pt x="28" y="26"/>
                    </a:lnTo>
                    <a:lnTo>
                      <a:pt x="42" y="24"/>
                    </a:lnTo>
                    <a:lnTo>
                      <a:pt x="56" y="24"/>
                    </a:lnTo>
                    <a:lnTo>
                      <a:pt x="72" y="24"/>
                    </a:lnTo>
                    <a:lnTo>
                      <a:pt x="88" y="22"/>
                    </a:lnTo>
                    <a:lnTo>
                      <a:pt x="103" y="19"/>
                    </a:lnTo>
                    <a:lnTo>
                      <a:pt x="109" y="14"/>
                    </a:lnTo>
                    <a:lnTo>
                      <a:pt x="116" y="11"/>
                    </a:lnTo>
                    <a:lnTo>
                      <a:pt x="127"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17" name="Freeform 13"/>
              <p:cNvSpPr>
                <a:spLocks noChangeArrowheads="1"/>
              </p:cNvSpPr>
              <p:nvPr/>
            </p:nvSpPr>
            <p:spPr bwMode="auto">
              <a:xfrm>
                <a:off x="1242" y="402"/>
                <a:ext cx="126" cy="36"/>
              </a:xfrm>
              <a:custGeom>
                <a:avLst/>
                <a:gdLst>
                  <a:gd name="T0" fmla="*/ 126 w 126"/>
                  <a:gd name="T1" fmla="*/ 0 h 36"/>
                  <a:gd name="T2" fmla="*/ 126 w 126"/>
                  <a:gd name="T3" fmla="*/ 0 h 36"/>
                  <a:gd name="T4" fmla="*/ 120 w 126"/>
                  <a:gd name="T5" fmla="*/ 5 h 36"/>
                  <a:gd name="T6" fmla="*/ 114 w 126"/>
                  <a:gd name="T7" fmla="*/ 8 h 36"/>
                  <a:gd name="T8" fmla="*/ 98 w 126"/>
                  <a:gd name="T9" fmla="*/ 11 h 36"/>
                  <a:gd name="T10" fmla="*/ 83 w 126"/>
                  <a:gd name="T11" fmla="*/ 13 h 36"/>
                  <a:gd name="T12" fmla="*/ 67 w 126"/>
                  <a:gd name="T13" fmla="*/ 13 h 36"/>
                  <a:gd name="T14" fmla="*/ 51 w 126"/>
                  <a:gd name="T15" fmla="*/ 13 h 36"/>
                  <a:gd name="T16" fmla="*/ 37 w 126"/>
                  <a:gd name="T17" fmla="*/ 14 h 36"/>
                  <a:gd name="T18" fmla="*/ 31 w 126"/>
                  <a:gd name="T19" fmla="*/ 16 h 36"/>
                  <a:gd name="T20" fmla="*/ 23 w 126"/>
                  <a:gd name="T21" fmla="*/ 17 h 36"/>
                  <a:gd name="T22" fmla="*/ 16 w 126"/>
                  <a:gd name="T23" fmla="*/ 21 h 36"/>
                  <a:gd name="T24" fmla="*/ 11 w 126"/>
                  <a:gd name="T25" fmla="*/ 25 h 36"/>
                  <a:gd name="T26" fmla="*/ 11 w 126"/>
                  <a:gd name="T27" fmla="*/ 25 h 36"/>
                  <a:gd name="T28" fmla="*/ 0 w 126"/>
                  <a:gd name="T29" fmla="*/ 36 h 36"/>
                  <a:gd name="T30" fmla="*/ 0 w 126"/>
                  <a:gd name="T31" fmla="*/ 36 h 36"/>
                  <a:gd name="T32" fmla="*/ 5 w 126"/>
                  <a:gd name="T33" fmla="*/ 32 h 36"/>
                  <a:gd name="T34" fmla="*/ 11 w 126"/>
                  <a:gd name="T35" fmla="*/ 28 h 36"/>
                  <a:gd name="T36" fmla="*/ 26 w 126"/>
                  <a:gd name="T37" fmla="*/ 25 h 36"/>
                  <a:gd name="T38" fmla="*/ 42 w 126"/>
                  <a:gd name="T39" fmla="*/ 24 h 36"/>
                  <a:gd name="T40" fmla="*/ 56 w 126"/>
                  <a:gd name="T41" fmla="*/ 25 h 36"/>
                  <a:gd name="T42" fmla="*/ 56 w 126"/>
                  <a:gd name="T43" fmla="*/ 25 h 36"/>
                  <a:gd name="T44" fmla="*/ 72 w 126"/>
                  <a:gd name="T45" fmla="*/ 25 h 36"/>
                  <a:gd name="T46" fmla="*/ 86 w 126"/>
                  <a:gd name="T47" fmla="*/ 24 h 36"/>
                  <a:gd name="T48" fmla="*/ 101 w 126"/>
                  <a:gd name="T49" fmla="*/ 19 h 36"/>
                  <a:gd name="T50" fmla="*/ 109 w 126"/>
                  <a:gd name="T51" fmla="*/ 16 h 36"/>
                  <a:gd name="T52" fmla="*/ 115 w 126"/>
                  <a:gd name="T53" fmla="*/ 11 h 36"/>
                  <a:gd name="T54" fmla="*/ 115 w 126"/>
                  <a:gd name="T55" fmla="*/ 11 h 36"/>
                  <a:gd name="T56" fmla="*/ 126 w 126"/>
                  <a:gd name="T57" fmla="*/ 0 h 36"/>
                  <a:gd name="T58" fmla="*/ 126 w 126"/>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6"/>
                  <a:gd name="T91" fmla="*/ 0 h 36"/>
                  <a:gd name="T92" fmla="*/ 126 w 126"/>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6" h="36">
                    <a:moveTo>
                      <a:pt x="126" y="0"/>
                    </a:moveTo>
                    <a:lnTo>
                      <a:pt x="126" y="0"/>
                    </a:lnTo>
                    <a:lnTo>
                      <a:pt x="120" y="5"/>
                    </a:lnTo>
                    <a:lnTo>
                      <a:pt x="114" y="8"/>
                    </a:lnTo>
                    <a:lnTo>
                      <a:pt x="98" y="11"/>
                    </a:lnTo>
                    <a:lnTo>
                      <a:pt x="83" y="13"/>
                    </a:lnTo>
                    <a:lnTo>
                      <a:pt x="67" y="13"/>
                    </a:lnTo>
                    <a:lnTo>
                      <a:pt x="51" y="13"/>
                    </a:lnTo>
                    <a:lnTo>
                      <a:pt x="37" y="14"/>
                    </a:lnTo>
                    <a:lnTo>
                      <a:pt x="31" y="16"/>
                    </a:lnTo>
                    <a:lnTo>
                      <a:pt x="23" y="17"/>
                    </a:lnTo>
                    <a:lnTo>
                      <a:pt x="16" y="21"/>
                    </a:lnTo>
                    <a:lnTo>
                      <a:pt x="11" y="25"/>
                    </a:lnTo>
                    <a:lnTo>
                      <a:pt x="0" y="36"/>
                    </a:lnTo>
                    <a:lnTo>
                      <a:pt x="5" y="32"/>
                    </a:lnTo>
                    <a:lnTo>
                      <a:pt x="11" y="28"/>
                    </a:lnTo>
                    <a:lnTo>
                      <a:pt x="26" y="25"/>
                    </a:lnTo>
                    <a:lnTo>
                      <a:pt x="42" y="24"/>
                    </a:lnTo>
                    <a:lnTo>
                      <a:pt x="56" y="25"/>
                    </a:lnTo>
                    <a:lnTo>
                      <a:pt x="72" y="25"/>
                    </a:lnTo>
                    <a:lnTo>
                      <a:pt x="86" y="24"/>
                    </a:lnTo>
                    <a:lnTo>
                      <a:pt x="101" y="19"/>
                    </a:lnTo>
                    <a:lnTo>
                      <a:pt x="109" y="16"/>
                    </a:lnTo>
                    <a:lnTo>
                      <a:pt x="115" y="11"/>
                    </a:lnTo>
                    <a:lnTo>
                      <a:pt x="126"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18" name="Freeform 14"/>
              <p:cNvSpPr>
                <a:spLocks noChangeArrowheads="1"/>
              </p:cNvSpPr>
              <p:nvPr/>
            </p:nvSpPr>
            <p:spPr bwMode="auto">
              <a:xfrm>
                <a:off x="1708" y="500"/>
                <a:ext cx="128" cy="37"/>
              </a:xfrm>
              <a:custGeom>
                <a:avLst/>
                <a:gdLst>
                  <a:gd name="T0" fmla="*/ 128 w 128"/>
                  <a:gd name="T1" fmla="*/ 0 h 37"/>
                  <a:gd name="T2" fmla="*/ 128 w 128"/>
                  <a:gd name="T3" fmla="*/ 0 h 37"/>
                  <a:gd name="T4" fmla="*/ 120 w 128"/>
                  <a:gd name="T5" fmla="*/ 5 h 37"/>
                  <a:gd name="T6" fmla="*/ 113 w 128"/>
                  <a:gd name="T7" fmla="*/ 8 h 37"/>
                  <a:gd name="T8" fmla="*/ 99 w 128"/>
                  <a:gd name="T9" fmla="*/ 11 h 37"/>
                  <a:gd name="T10" fmla="*/ 83 w 128"/>
                  <a:gd name="T11" fmla="*/ 13 h 37"/>
                  <a:gd name="T12" fmla="*/ 69 w 128"/>
                  <a:gd name="T13" fmla="*/ 13 h 37"/>
                  <a:gd name="T14" fmla="*/ 53 w 128"/>
                  <a:gd name="T15" fmla="*/ 13 h 37"/>
                  <a:gd name="T16" fmla="*/ 38 w 128"/>
                  <a:gd name="T17" fmla="*/ 14 h 37"/>
                  <a:gd name="T18" fmla="*/ 30 w 128"/>
                  <a:gd name="T19" fmla="*/ 16 h 37"/>
                  <a:gd name="T20" fmla="*/ 24 w 128"/>
                  <a:gd name="T21" fmla="*/ 17 h 37"/>
                  <a:gd name="T22" fmla="*/ 17 w 128"/>
                  <a:gd name="T23" fmla="*/ 22 h 37"/>
                  <a:gd name="T24" fmla="*/ 11 w 128"/>
                  <a:gd name="T25" fmla="*/ 27 h 37"/>
                  <a:gd name="T26" fmla="*/ 11 w 128"/>
                  <a:gd name="T27" fmla="*/ 27 h 37"/>
                  <a:gd name="T28" fmla="*/ 0 w 128"/>
                  <a:gd name="T29" fmla="*/ 37 h 37"/>
                  <a:gd name="T30" fmla="*/ 0 w 128"/>
                  <a:gd name="T31" fmla="*/ 37 h 37"/>
                  <a:gd name="T32" fmla="*/ 6 w 128"/>
                  <a:gd name="T33" fmla="*/ 33 h 37"/>
                  <a:gd name="T34" fmla="*/ 13 w 128"/>
                  <a:gd name="T35" fmla="*/ 30 h 37"/>
                  <a:gd name="T36" fmla="*/ 27 w 128"/>
                  <a:gd name="T37" fmla="*/ 25 h 37"/>
                  <a:gd name="T38" fmla="*/ 41 w 128"/>
                  <a:gd name="T39" fmla="*/ 25 h 37"/>
                  <a:gd name="T40" fmla="*/ 56 w 128"/>
                  <a:gd name="T41" fmla="*/ 25 h 37"/>
                  <a:gd name="T42" fmla="*/ 56 w 128"/>
                  <a:gd name="T43" fmla="*/ 25 h 37"/>
                  <a:gd name="T44" fmla="*/ 72 w 128"/>
                  <a:gd name="T45" fmla="*/ 25 h 37"/>
                  <a:gd name="T46" fmla="*/ 88 w 128"/>
                  <a:gd name="T47" fmla="*/ 24 h 37"/>
                  <a:gd name="T48" fmla="*/ 102 w 128"/>
                  <a:gd name="T49" fmla="*/ 19 h 37"/>
                  <a:gd name="T50" fmla="*/ 108 w 128"/>
                  <a:gd name="T51" fmla="*/ 16 h 37"/>
                  <a:gd name="T52" fmla="*/ 115 w 128"/>
                  <a:gd name="T53" fmla="*/ 11 h 37"/>
                  <a:gd name="T54" fmla="*/ 115 w 128"/>
                  <a:gd name="T55" fmla="*/ 11 h 37"/>
                  <a:gd name="T56" fmla="*/ 128 w 128"/>
                  <a:gd name="T57" fmla="*/ 0 h 37"/>
                  <a:gd name="T58" fmla="*/ 128 w 128"/>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
                  <a:gd name="T91" fmla="*/ 0 h 37"/>
                  <a:gd name="T92" fmla="*/ 128 w 128"/>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 h="37">
                    <a:moveTo>
                      <a:pt x="128" y="0"/>
                    </a:moveTo>
                    <a:lnTo>
                      <a:pt x="128" y="0"/>
                    </a:lnTo>
                    <a:lnTo>
                      <a:pt x="120" y="5"/>
                    </a:lnTo>
                    <a:lnTo>
                      <a:pt x="113" y="8"/>
                    </a:lnTo>
                    <a:lnTo>
                      <a:pt x="99" y="11"/>
                    </a:lnTo>
                    <a:lnTo>
                      <a:pt x="83" y="13"/>
                    </a:lnTo>
                    <a:lnTo>
                      <a:pt x="69" y="13"/>
                    </a:lnTo>
                    <a:lnTo>
                      <a:pt x="53" y="13"/>
                    </a:lnTo>
                    <a:lnTo>
                      <a:pt x="38" y="14"/>
                    </a:lnTo>
                    <a:lnTo>
                      <a:pt x="30" y="16"/>
                    </a:lnTo>
                    <a:lnTo>
                      <a:pt x="24" y="17"/>
                    </a:lnTo>
                    <a:lnTo>
                      <a:pt x="17" y="22"/>
                    </a:lnTo>
                    <a:lnTo>
                      <a:pt x="11" y="27"/>
                    </a:lnTo>
                    <a:lnTo>
                      <a:pt x="0" y="37"/>
                    </a:lnTo>
                    <a:lnTo>
                      <a:pt x="6" y="33"/>
                    </a:lnTo>
                    <a:lnTo>
                      <a:pt x="13" y="30"/>
                    </a:lnTo>
                    <a:lnTo>
                      <a:pt x="27" y="25"/>
                    </a:lnTo>
                    <a:lnTo>
                      <a:pt x="41" y="25"/>
                    </a:lnTo>
                    <a:lnTo>
                      <a:pt x="56" y="25"/>
                    </a:lnTo>
                    <a:lnTo>
                      <a:pt x="72" y="25"/>
                    </a:lnTo>
                    <a:lnTo>
                      <a:pt x="88" y="24"/>
                    </a:lnTo>
                    <a:lnTo>
                      <a:pt x="102" y="19"/>
                    </a:lnTo>
                    <a:lnTo>
                      <a:pt x="108" y="16"/>
                    </a:lnTo>
                    <a:lnTo>
                      <a:pt x="115" y="11"/>
                    </a:lnTo>
                    <a:lnTo>
                      <a:pt x="128"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19" name="Freeform 15"/>
              <p:cNvSpPr>
                <a:spLocks noChangeArrowheads="1"/>
              </p:cNvSpPr>
              <p:nvPr/>
            </p:nvSpPr>
            <p:spPr bwMode="auto">
              <a:xfrm>
                <a:off x="1260" y="529"/>
                <a:ext cx="262" cy="86"/>
              </a:xfrm>
              <a:custGeom>
                <a:avLst/>
                <a:gdLst>
                  <a:gd name="T0" fmla="*/ 261 w 263"/>
                  <a:gd name="T1" fmla="*/ 0 h 86"/>
                  <a:gd name="T2" fmla="*/ 261 w 263"/>
                  <a:gd name="T3" fmla="*/ 0 h 86"/>
                  <a:gd name="T4" fmla="*/ 247 w 263"/>
                  <a:gd name="T5" fmla="*/ 8 h 86"/>
                  <a:gd name="T6" fmla="*/ 233 w 263"/>
                  <a:gd name="T7" fmla="*/ 16 h 86"/>
                  <a:gd name="T8" fmla="*/ 218 w 263"/>
                  <a:gd name="T9" fmla="*/ 22 h 86"/>
                  <a:gd name="T10" fmla="*/ 202 w 263"/>
                  <a:gd name="T11" fmla="*/ 28 h 86"/>
                  <a:gd name="T12" fmla="*/ 188 w 263"/>
                  <a:gd name="T13" fmla="*/ 31 h 86"/>
                  <a:gd name="T14" fmla="*/ 170 w 263"/>
                  <a:gd name="T15" fmla="*/ 35 h 86"/>
                  <a:gd name="T16" fmla="*/ 154 w 263"/>
                  <a:gd name="T17" fmla="*/ 36 h 86"/>
                  <a:gd name="T18" fmla="*/ 138 w 263"/>
                  <a:gd name="T19" fmla="*/ 36 h 86"/>
                  <a:gd name="T20" fmla="*/ 138 w 263"/>
                  <a:gd name="T21" fmla="*/ 36 h 86"/>
                  <a:gd name="T22" fmla="*/ 123 w 263"/>
                  <a:gd name="T23" fmla="*/ 35 h 86"/>
                  <a:gd name="T24" fmla="*/ 105 w 263"/>
                  <a:gd name="T25" fmla="*/ 36 h 86"/>
                  <a:gd name="T26" fmla="*/ 89 w 263"/>
                  <a:gd name="T27" fmla="*/ 39 h 86"/>
                  <a:gd name="T28" fmla="*/ 72 w 263"/>
                  <a:gd name="T29" fmla="*/ 43 h 86"/>
                  <a:gd name="T30" fmla="*/ 56 w 263"/>
                  <a:gd name="T31" fmla="*/ 49 h 86"/>
                  <a:gd name="T32" fmla="*/ 41 w 263"/>
                  <a:gd name="T33" fmla="*/ 57 h 86"/>
                  <a:gd name="T34" fmla="*/ 27 w 263"/>
                  <a:gd name="T35" fmla="*/ 65 h 86"/>
                  <a:gd name="T36" fmla="*/ 13 w 263"/>
                  <a:gd name="T37" fmla="*/ 75 h 86"/>
                  <a:gd name="T38" fmla="*/ 13 w 263"/>
                  <a:gd name="T39" fmla="*/ 75 h 86"/>
                  <a:gd name="T40" fmla="*/ 0 w 263"/>
                  <a:gd name="T41" fmla="*/ 86 h 86"/>
                  <a:gd name="T42" fmla="*/ 0 w 263"/>
                  <a:gd name="T43" fmla="*/ 86 h 86"/>
                  <a:gd name="T44" fmla="*/ 14 w 263"/>
                  <a:gd name="T45" fmla="*/ 76 h 86"/>
                  <a:gd name="T46" fmla="*/ 29 w 263"/>
                  <a:gd name="T47" fmla="*/ 68 h 86"/>
                  <a:gd name="T48" fmla="*/ 43 w 263"/>
                  <a:gd name="T49" fmla="*/ 60 h 86"/>
                  <a:gd name="T50" fmla="*/ 59 w 263"/>
                  <a:gd name="T51" fmla="*/ 55 h 86"/>
                  <a:gd name="T52" fmla="*/ 75 w 263"/>
                  <a:gd name="T53" fmla="*/ 51 h 86"/>
                  <a:gd name="T54" fmla="*/ 91 w 263"/>
                  <a:gd name="T55" fmla="*/ 47 h 86"/>
                  <a:gd name="T56" fmla="*/ 107 w 263"/>
                  <a:gd name="T57" fmla="*/ 46 h 86"/>
                  <a:gd name="T58" fmla="*/ 124 w 263"/>
                  <a:gd name="T59" fmla="*/ 46 h 86"/>
                  <a:gd name="T60" fmla="*/ 124 w 263"/>
                  <a:gd name="T61" fmla="*/ 46 h 86"/>
                  <a:gd name="T62" fmla="*/ 138 w 263"/>
                  <a:gd name="T63" fmla="*/ 46 h 86"/>
                  <a:gd name="T64" fmla="*/ 156 w 263"/>
                  <a:gd name="T65" fmla="*/ 46 h 86"/>
                  <a:gd name="T66" fmla="*/ 172 w 263"/>
                  <a:gd name="T67" fmla="*/ 43 h 86"/>
                  <a:gd name="T68" fmla="*/ 190 w 263"/>
                  <a:gd name="T69" fmla="*/ 39 h 86"/>
                  <a:gd name="T70" fmla="*/ 204 w 263"/>
                  <a:gd name="T71" fmla="*/ 35 h 86"/>
                  <a:gd name="T72" fmla="*/ 220 w 263"/>
                  <a:gd name="T73" fmla="*/ 28 h 86"/>
                  <a:gd name="T74" fmla="*/ 234 w 263"/>
                  <a:gd name="T75" fmla="*/ 20 h 86"/>
                  <a:gd name="T76" fmla="*/ 250 w 263"/>
                  <a:gd name="T77" fmla="*/ 11 h 86"/>
                  <a:gd name="T78" fmla="*/ 250 w 263"/>
                  <a:gd name="T79" fmla="*/ 11 h 86"/>
                  <a:gd name="T80" fmla="*/ 255 w 263"/>
                  <a:gd name="T81" fmla="*/ 4 h 86"/>
                  <a:gd name="T82" fmla="*/ 261 w 263"/>
                  <a:gd name="T83" fmla="*/ 0 h 86"/>
                  <a:gd name="T84" fmla="*/ 261 w 263"/>
                  <a:gd name="T85" fmla="*/ 0 h 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3"/>
                  <a:gd name="T130" fmla="*/ 0 h 86"/>
                  <a:gd name="T131" fmla="*/ 263 w 263"/>
                  <a:gd name="T132" fmla="*/ 86 h 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3" h="86">
                    <a:moveTo>
                      <a:pt x="263" y="0"/>
                    </a:moveTo>
                    <a:lnTo>
                      <a:pt x="263" y="0"/>
                    </a:lnTo>
                    <a:lnTo>
                      <a:pt x="249" y="8"/>
                    </a:lnTo>
                    <a:lnTo>
                      <a:pt x="235" y="16"/>
                    </a:lnTo>
                    <a:lnTo>
                      <a:pt x="220" y="22"/>
                    </a:lnTo>
                    <a:lnTo>
                      <a:pt x="204" y="28"/>
                    </a:lnTo>
                    <a:lnTo>
                      <a:pt x="190" y="31"/>
                    </a:lnTo>
                    <a:lnTo>
                      <a:pt x="172" y="35"/>
                    </a:lnTo>
                    <a:lnTo>
                      <a:pt x="156" y="36"/>
                    </a:lnTo>
                    <a:lnTo>
                      <a:pt x="140" y="36"/>
                    </a:lnTo>
                    <a:lnTo>
                      <a:pt x="123" y="35"/>
                    </a:lnTo>
                    <a:lnTo>
                      <a:pt x="105" y="36"/>
                    </a:lnTo>
                    <a:lnTo>
                      <a:pt x="89" y="39"/>
                    </a:lnTo>
                    <a:lnTo>
                      <a:pt x="72" y="43"/>
                    </a:lnTo>
                    <a:lnTo>
                      <a:pt x="56" y="49"/>
                    </a:lnTo>
                    <a:lnTo>
                      <a:pt x="41" y="57"/>
                    </a:lnTo>
                    <a:lnTo>
                      <a:pt x="27" y="65"/>
                    </a:lnTo>
                    <a:lnTo>
                      <a:pt x="13" y="75"/>
                    </a:lnTo>
                    <a:lnTo>
                      <a:pt x="0" y="86"/>
                    </a:lnTo>
                    <a:lnTo>
                      <a:pt x="14" y="76"/>
                    </a:lnTo>
                    <a:lnTo>
                      <a:pt x="29" y="68"/>
                    </a:lnTo>
                    <a:lnTo>
                      <a:pt x="43" y="60"/>
                    </a:lnTo>
                    <a:lnTo>
                      <a:pt x="59" y="55"/>
                    </a:lnTo>
                    <a:lnTo>
                      <a:pt x="75" y="51"/>
                    </a:lnTo>
                    <a:lnTo>
                      <a:pt x="91" y="47"/>
                    </a:lnTo>
                    <a:lnTo>
                      <a:pt x="107" y="46"/>
                    </a:lnTo>
                    <a:lnTo>
                      <a:pt x="124" y="46"/>
                    </a:lnTo>
                    <a:lnTo>
                      <a:pt x="140" y="46"/>
                    </a:lnTo>
                    <a:lnTo>
                      <a:pt x="158" y="46"/>
                    </a:lnTo>
                    <a:lnTo>
                      <a:pt x="174" y="43"/>
                    </a:lnTo>
                    <a:lnTo>
                      <a:pt x="192" y="39"/>
                    </a:lnTo>
                    <a:lnTo>
                      <a:pt x="206" y="35"/>
                    </a:lnTo>
                    <a:lnTo>
                      <a:pt x="222" y="28"/>
                    </a:lnTo>
                    <a:lnTo>
                      <a:pt x="236" y="20"/>
                    </a:lnTo>
                    <a:lnTo>
                      <a:pt x="252" y="11"/>
                    </a:lnTo>
                    <a:lnTo>
                      <a:pt x="257" y="4"/>
                    </a:lnTo>
                    <a:lnTo>
                      <a:pt x="263"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0" name="Freeform 16"/>
              <p:cNvSpPr>
                <a:spLocks noChangeArrowheads="1"/>
              </p:cNvSpPr>
              <p:nvPr/>
            </p:nvSpPr>
            <p:spPr bwMode="auto">
              <a:xfrm>
                <a:off x="1735" y="410"/>
                <a:ext cx="94" cy="31"/>
              </a:xfrm>
              <a:custGeom>
                <a:avLst/>
                <a:gdLst>
                  <a:gd name="T0" fmla="*/ 94 w 94"/>
                  <a:gd name="T1" fmla="*/ 0 h 31"/>
                  <a:gd name="T2" fmla="*/ 94 w 94"/>
                  <a:gd name="T3" fmla="*/ 0 h 31"/>
                  <a:gd name="T4" fmla="*/ 86 w 94"/>
                  <a:gd name="T5" fmla="*/ 5 h 31"/>
                  <a:gd name="T6" fmla="*/ 78 w 94"/>
                  <a:gd name="T7" fmla="*/ 8 h 31"/>
                  <a:gd name="T8" fmla="*/ 70 w 94"/>
                  <a:gd name="T9" fmla="*/ 10 h 31"/>
                  <a:gd name="T10" fmla="*/ 62 w 94"/>
                  <a:gd name="T11" fmla="*/ 10 h 31"/>
                  <a:gd name="T12" fmla="*/ 46 w 94"/>
                  <a:gd name="T13" fmla="*/ 10 h 31"/>
                  <a:gd name="T14" fmla="*/ 30 w 94"/>
                  <a:gd name="T15" fmla="*/ 10 h 31"/>
                  <a:gd name="T16" fmla="*/ 30 w 94"/>
                  <a:gd name="T17" fmla="*/ 10 h 31"/>
                  <a:gd name="T18" fmla="*/ 21 w 94"/>
                  <a:gd name="T19" fmla="*/ 13 h 31"/>
                  <a:gd name="T20" fmla="*/ 13 w 94"/>
                  <a:gd name="T21" fmla="*/ 18 h 31"/>
                  <a:gd name="T22" fmla="*/ 6 w 94"/>
                  <a:gd name="T23" fmla="*/ 24 h 31"/>
                  <a:gd name="T24" fmla="*/ 0 w 94"/>
                  <a:gd name="T25" fmla="*/ 31 h 31"/>
                  <a:gd name="T26" fmla="*/ 0 w 94"/>
                  <a:gd name="T27" fmla="*/ 31 h 31"/>
                  <a:gd name="T28" fmla="*/ 11 w 94"/>
                  <a:gd name="T29" fmla="*/ 19 h 31"/>
                  <a:gd name="T30" fmla="*/ 11 w 94"/>
                  <a:gd name="T31" fmla="*/ 19 h 31"/>
                  <a:gd name="T32" fmla="*/ 2 w 94"/>
                  <a:gd name="T33" fmla="*/ 27 h 31"/>
                  <a:gd name="T34" fmla="*/ 5 w 94"/>
                  <a:gd name="T35" fmla="*/ 26 h 31"/>
                  <a:gd name="T36" fmla="*/ 5 w 94"/>
                  <a:gd name="T37" fmla="*/ 26 h 31"/>
                  <a:gd name="T38" fmla="*/ 13 w 94"/>
                  <a:gd name="T39" fmla="*/ 23 h 31"/>
                  <a:gd name="T40" fmla="*/ 19 w 94"/>
                  <a:gd name="T41" fmla="*/ 21 h 31"/>
                  <a:gd name="T42" fmla="*/ 19 w 94"/>
                  <a:gd name="T43" fmla="*/ 21 h 31"/>
                  <a:gd name="T44" fmla="*/ 30 w 94"/>
                  <a:gd name="T45" fmla="*/ 21 h 31"/>
                  <a:gd name="T46" fmla="*/ 42 w 94"/>
                  <a:gd name="T47" fmla="*/ 21 h 31"/>
                  <a:gd name="T48" fmla="*/ 42 w 94"/>
                  <a:gd name="T49" fmla="*/ 21 h 31"/>
                  <a:gd name="T50" fmla="*/ 53 w 94"/>
                  <a:gd name="T51" fmla="*/ 23 h 31"/>
                  <a:gd name="T52" fmla="*/ 62 w 94"/>
                  <a:gd name="T53" fmla="*/ 21 h 31"/>
                  <a:gd name="T54" fmla="*/ 73 w 94"/>
                  <a:gd name="T55" fmla="*/ 16 h 31"/>
                  <a:gd name="T56" fmla="*/ 81 w 94"/>
                  <a:gd name="T57" fmla="*/ 12 h 31"/>
                  <a:gd name="T58" fmla="*/ 81 w 94"/>
                  <a:gd name="T59" fmla="*/ 12 h 31"/>
                  <a:gd name="T60" fmla="*/ 88 w 94"/>
                  <a:gd name="T61" fmla="*/ 7 h 31"/>
                  <a:gd name="T62" fmla="*/ 94 w 94"/>
                  <a:gd name="T63" fmla="*/ 0 h 31"/>
                  <a:gd name="T64" fmla="*/ 94 w 94"/>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31"/>
                  <a:gd name="T101" fmla="*/ 94 w 94"/>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31">
                    <a:moveTo>
                      <a:pt x="94" y="0"/>
                    </a:moveTo>
                    <a:lnTo>
                      <a:pt x="94" y="0"/>
                    </a:lnTo>
                    <a:lnTo>
                      <a:pt x="86" y="5"/>
                    </a:lnTo>
                    <a:lnTo>
                      <a:pt x="78" y="8"/>
                    </a:lnTo>
                    <a:lnTo>
                      <a:pt x="70" y="10"/>
                    </a:lnTo>
                    <a:lnTo>
                      <a:pt x="62" y="10"/>
                    </a:lnTo>
                    <a:lnTo>
                      <a:pt x="46" y="10"/>
                    </a:lnTo>
                    <a:lnTo>
                      <a:pt x="30" y="10"/>
                    </a:lnTo>
                    <a:lnTo>
                      <a:pt x="21" y="13"/>
                    </a:lnTo>
                    <a:lnTo>
                      <a:pt x="13" y="18"/>
                    </a:lnTo>
                    <a:lnTo>
                      <a:pt x="6" y="24"/>
                    </a:lnTo>
                    <a:lnTo>
                      <a:pt x="0" y="31"/>
                    </a:lnTo>
                    <a:lnTo>
                      <a:pt x="11" y="19"/>
                    </a:lnTo>
                    <a:lnTo>
                      <a:pt x="2" y="27"/>
                    </a:lnTo>
                    <a:lnTo>
                      <a:pt x="5" y="26"/>
                    </a:lnTo>
                    <a:lnTo>
                      <a:pt x="13" y="23"/>
                    </a:lnTo>
                    <a:lnTo>
                      <a:pt x="19" y="21"/>
                    </a:lnTo>
                    <a:lnTo>
                      <a:pt x="30" y="21"/>
                    </a:lnTo>
                    <a:lnTo>
                      <a:pt x="42" y="21"/>
                    </a:lnTo>
                    <a:lnTo>
                      <a:pt x="53" y="23"/>
                    </a:lnTo>
                    <a:lnTo>
                      <a:pt x="62" y="21"/>
                    </a:lnTo>
                    <a:lnTo>
                      <a:pt x="73" y="16"/>
                    </a:lnTo>
                    <a:lnTo>
                      <a:pt x="81" y="12"/>
                    </a:lnTo>
                    <a:lnTo>
                      <a:pt x="88" y="7"/>
                    </a:lnTo>
                    <a:lnTo>
                      <a:pt x="94"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1" name="Freeform 17"/>
              <p:cNvSpPr>
                <a:spLocks noChangeArrowheads="1"/>
              </p:cNvSpPr>
              <p:nvPr/>
            </p:nvSpPr>
            <p:spPr bwMode="auto">
              <a:xfrm>
                <a:off x="1295" y="481"/>
                <a:ext cx="94" cy="27"/>
              </a:xfrm>
              <a:custGeom>
                <a:avLst/>
                <a:gdLst>
                  <a:gd name="T0" fmla="*/ 94 w 94"/>
                  <a:gd name="T1" fmla="*/ 0 h 27"/>
                  <a:gd name="T2" fmla="*/ 94 w 94"/>
                  <a:gd name="T3" fmla="*/ 0 h 27"/>
                  <a:gd name="T4" fmla="*/ 85 w 94"/>
                  <a:gd name="T5" fmla="*/ 4 h 27"/>
                  <a:gd name="T6" fmla="*/ 73 w 94"/>
                  <a:gd name="T7" fmla="*/ 8 h 27"/>
                  <a:gd name="T8" fmla="*/ 64 w 94"/>
                  <a:gd name="T9" fmla="*/ 9 h 27"/>
                  <a:gd name="T10" fmla="*/ 53 w 94"/>
                  <a:gd name="T11" fmla="*/ 9 h 27"/>
                  <a:gd name="T12" fmla="*/ 53 w 94"/>
                  <a:gd name="T13" fmla="*/ 9 h 27"/>
                  <a:gd name="T14" fmla="*/ 41 w 94"/>
                  <a:gd name="T15" fmla="*/ 8 h 27"/>
                  <a:gd name="T16" fmla="*/ 30 w 94"/>
                  <a:gd name="T17" fmla="*/ 8 h 27"/>
                  <a:gd name="T18" fmla="*/ 21 w 94"/>
                  <a:gd name="T19" fmla="*/ 11 h 27"/>
                  <a:gd name="T20" fmla="*/ 11 w 94"/>
                  <a:gd name="T21" fmla="*/ 16 h 27"/>
                  <a:gd name="T22" fmla="*/ 11 w 94"/>
                  <a:gd name="T23" fmla="*/ 16 h 27"/>
                  <a:gd name="T24" fmla="*/ 5 w 94"/>
                  <a:gd name="T25" fmla="*/ 20 h 27"/>
                  <a:gd name="T26" fmla="*/ 0 w 94"/>
                  <a:gd name="T27" fmla="*/ 27 h 27"/>
                  <a:gd name="T28" fmla="*/ 0 w 94"/>
                  <a:gd name="T29" fmla="*/ 27 h 27"/>
                  <a:gd name="T30" fmla="*/ 8 w 94"/>
                  <a:gd name="T31" fmla="*/ 22 h 27"/>
                  <a:gd name="T32" fmla="*/ 18 w 94"/>
                  <a:gd name="T33" fmla="*/ 20 h 27"/>
                  <a:gd name="T34" fmla="*/ 27 w 94"/>
                  <a:gd name="T35" fmla="*/ 19 h 27"/>
                  <a:gd name="T36" fmla="*/ 37 w 94"/>
                  <a:gd name="T37" fmla="*/ 19 h 27"/>
                  <a:gd name="T38" fmla="*/ 37 w 94"/>
                  <a:gd name="T39" fmla="*/ 19 h 27"/>
                  <a:gd name="T40" fmla="*/ 49 w 94"/>
                  <a:gd name="T41" fmla="*/ 20 h 27"/>
                  <a:gd name="T42" fmla="*/ 61 w 94"/>
                  <a:gd name="T43" fmla="*/ 19 h 27"/>
                  <a:gd name="T44" fmla="*/ 72 w 94"/>
                  <a:gd name="T45" fmla="*/ 16 h 27"/>
                  <a:gd name="T46" fmla="*/ 83 w 94"/>
                  <a:gd name="T47" fmla="*/ 11 h 27"/>
                  <a:gd name="T48" fmla="*/ 83 w 94"/>
                  <a:gd name="T49" fmla="*/ 11 h 27"/>
                  <a:gd name="T50" fmla="*/ 88 w 94"/>
                  <a:gd name="T51" fmla="*/ 4 h 27"/>
                  <a:gd name="T52" fmla="*/ 94 w 94"/>
                  <a:gd name="T53" fmla="*/ 0 h 27"/>
                  <a:gd name="T54" fmla="*/ 94 w 94"/>
                  <a:gd name="T55" fmla="*/ 0 h 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
                  <a:gd name="T85" fmla="*/ 0 h 27"/>
                  <a:gd name="T86" fmla="*/ 94 w 94"/>
                  <a:gd name="T87" fmla="*/ 27 h 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 h="27">
                    <a:moveTo>
                      <a:pt x="94" y="0"/>
                    </a:moveTo>
                    <a:lnTo>
                      <a:pt x="94" y="0"/>
                    </a:lnTo>
                    <a:lnTo>
                      <a:pt x="85" y="4"/>
                    </a:lnTo>
                    <a:lnTo>
                      <a:pt x="73" y="8"/>
                    </a:lnTo>
                    <a:lnTo>
                      <a:pt x="64" y="9"/>
                    </a:lnTo>
                    <a:lnTo>
                      <a:pt x="53" y="9"/>
                    </a:lnTo>
                    <a:lnTo>
                      <a:pt x="41" y="8"/>
                    </a:lnTo>
                    <a:lnTo>
                      <a:pt x="30" y="8"/>
                    </a:lnTo>
                    <a:lnTo>
                      <a:pt x="21" y="11"/>
                    </a:lnTo>
                    <a:lnTo>
                      <a:pt x="11" y="16"/>
                    </a:lnTo>
                    <a:lnTo>
                      <a:pt x="5" y="20"/>
                    </a:lnTo>
                    <a:lnTo>
                      <a:pt x="0" y="27"/>
                    </a:lnTo>
                    <a:lnTo>
                      <a:pt x="8" y="22"/>
                    </a:lnTo>
                    <a:lnTo>
                      <a:pt x="18" y="20"/>
                    </a:lnTo>
                    <a:lnTo>
                      <a:pt x="27" y="19"/>
                    </a:lnTo>
                    <a:lnTo>
                      <a:pt x="37" y="19"/>
                    </a:lnTo>
                    <a:lnTo>
                      <a:pt x="49" y="20"/>
                    </a:lnTo>
                    <a:lnTo>
                      <a:pt x="61" y="19"/>
                    </a:lnTo>
                    <a:lnTo>
                      <a:pt x="72" y="16"/>
                    </a:lnTo>
                    <a:lnTo>
                      <a:pt x="83" y="11"/>
                    </a:lnTo>
                    <a:lnTo>
                      <a:pt x="88" y="4"/>
                    </a:lnTo>
                    <a:lnTo>
                      <a:pt x="94"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2" name="Freeform 18"/>
              <p:cNvSpPr>
                <a:spLocks noChangeArrowheads="1"/>
              </p:cNvSpPr>
              <p:nvPr/>
            </p:nvSpPr>
            <p:spPr bwMode="auto">
              <a:xfrm>
                <a:off x="1287" y="319"/>
                <a:ext cx="155" cy="46"/>
              </a:xfrm>
              <a:custGeom>
                <a:avLst/>
                <a:gdLst>
                  <a:gd name="T0" fmla="*/ 155 w 155"/>
                  <a:gd name="T1" fmla="*/ 0 h 46"/>
                  <a:gd name="T2" fmla="*/ 155 w 155"/>
                  <a:gd name="T3" fmla="*/ 0 h 46"/>
                  <a:gd name="T4" fmla="*/ 142 w 155"/>
                  <a:gd name="T5" fmla="*/ 8 h 46"/>
                  <a:gd name="T6" fmla="*/ 128 w 155"/>
                  <a:gd name="T7" fmla="*/ 12 h 46"/>
                  <a:gd name="T8" fmla="*/ 112 w 155"/>
                  <a:gd name="T9" fmla="*/ 16 h 46"/>
                  <a:gd name="T10" fmla="*/ 97 w 155"/>
                  <a:gd name="T11" fmla="*/ 16 h 46"/>
                  <a:gd name="T12" fmla="*/ 69 w 155"/>
                  <a:gd name="T13" fmla="*/ 16 h 46"/>
                  <a:gd name="T14" fmla="*/ 53 w 155"/>
                  <a:gd name="T15" fmla="*/ 17 h 46"/>
                  <a:gd name="T16" fmla="*/ 38 w 155"/>
                  <a:gd name="T17" fmla="*/ 20 h 46"/>
                  <a:gd name="T18" fmla="*/ 38 w 155"/>
                  <a:gd name="T19" fmla="*/ 20 h 46"/>
                  <a:gd name="T20" fmla="*/ 27 w 155"/>
                  <a:gd name="T21" fmla="*/ 24 h 46"/>
                  <a:gd name="T22" fmla="*/ 18 w 155"/>
                  <a:gd name="T23" fmla="*/ 30 h 46"/>
                  <a:gd name="T24" fmla="*/ 8 w 155"/>
                  <a:gd name="T25" fmla="*/ 38 h 46"/>
                  <a:gd name="T26" fmla="*/ 0 w 155"/>
                  <a:gd name="T27" fmla="*/ 46 h 46"/>
                  <a:gd name="T28" fmla="*/ 0 w 155"/>
                  <a:gd name="T29" fmla="*/ 46 h 46"/>
                  <a:gd name="T30" fmla="*/ 13 w 155"/>
                  <a:gd name="T31" fmla="*/ 36 h 46"/>
                  <a:gd name="T32" fmla="*/ 13 w 155"/>
                  <a:gd name="T33" fmla="*/ 36 h 46"/>
                  <a:gd name="T34" fmla="*/ 18 w 155"/>
                  <a:gd name="T35" fmla="*/ 32 h 46"/>
                  <a:gd name="T36" fmla="*/ 24 w 155"/>
                  <a:gd name="T37" fmla="*/ 30 h 46"/>
                  <a:gd name="T38" fmla="*/ 32 w 155"/>
                  <a:gd name="T39" fmla="*/ 28 h 46"/>
                  <a:gd name="T40" fmla="*/ 41 w 155"/>
                  <a:gd name="T41" fmla="*/ 27 h 46"/>
                  <a:gd name="T42" fmla="*/ 61 w 155"/>
                  <a:gd name="T43" fmla="*/ 27 h 46"/>
                  <a:gd name="T44" fmla="*/ 77 w 155"/>
                  <a:gd name="T45" fmla="*/ 28 h 46"/>
                  <a:gd name="T46" fmla="*/ 77 w 155"/>
                  <a:gd name="T47" fmla="*/ 28 h 46"/>
                  <a:gd name="T48" fmla="*/ 94 w 155"/>
                  <a:gd name="T49" fmla="*/ 28 h 46"/>
                  <a:gd name="T50" fmla="*/ 112 w 155"/>
                  <a:gd name="T51" fmla="*/ 25 h 46"/>
                  <a:gd name="T52" fmla="*/ 129 w 155"/>
                  <a:gd name="T53" fmla="*/ 19 h 46"/>
                  <a:gd name="T54" fmla="*/ 144 w 155"/>
                  <a:gd name="T55" fmla="*/ 11 h 46"/>
                  <a:gd name="T56" fmla="*/ 144 w 155"/>
                  <a:gd name="T57" fmla="*/ 11 h 46"/>
                  <a:gd name="T58" fmla="*/ 150 w 155"/>
                  <a:gd name="T59" fmla="*/ 4 h 46"/>
                  <a:gd name="T60" fmla="*/ 155 w 155"/>
                  <a:gd name="T61" fmla="*/ 0 h 46"/>
                  <a:gd name="T62" fmla="*/ 155 w 155"/>
                  <a:gd name="T63" fmla="*/ 0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46"/>
                  <a:gd name="T98" fmla="*/ 155 w 155"/>
                  <a:gd name="T99" fmla="*/ 46 h 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46">
                    <a:moveTo>
                      <a:pt x="155" y="0"/>
                    </a:moveTo>
                    <a:lnTo>
                      <a:pt x="155" y="0"/>
                    </a:lnTo>
                    <a:lnTo>
                      <a:pt x="142" y="8"/>
                    </a:lnTo>
                    <a:lnTo>
                      <a:pt x="128" y="12"/>
                    </a:lnTo>
                    <a:lnTo>
                      <a:pt x="112" y="16"/>
                    </a:lnTo>
                    <a:lnTo>
                      <a:pt x="97" y="16"/>
                    </a:lnTo>
                    <a:lnTo>
                      <a:pt x="69" y="16"/>
                    </a:lnTo>
                    <a:lnTo>
                      <a:pt x="53" y="17"/>
                    </a:lnTo>
                    <a:lnTo>
                      <a:pt x="38" y="20"/>
                    </a:lnTo>
                    <a:lnTo>
                      <a:pt x="27" y="24"/>
                    </a:lnTo>
                    <a:lnTo>
                      <a:pt x="18" y="30"/>
                    </a:lnTo>
                    <a:lnTo>
                      <a:pt x="8" y="38"/>
                    </a:lnTo>
                    <a:lnTo>
                      <a:pt x="0" y="46"/>
                    </a:lnTo>
                    <a:lnTo>
                      <a:pt x="13" y="36"/>
                    </a:lnTo>
                    <a:lnTo>
                      <a:pt x="18" y="32"/>
                    </a:lnTo>
                    <a:lnTo>
                      <a:pt x="24" y="30"/>
                    </a:lnTo>
                    <a:lnTo>
                      <a:pt x="32" y="28"/>
                    </a:lnTo>
                    <a:lnTo>
                      <a:pt x="41" y="27"/>
                    </a:lnTo>
                    <a:lnTo>
                      <a:pt x="61" y="27"/>
                    </a:lnTo>
                    <a:lnTo>
                      <a:pt x="77" y="28"/>
                    </a:lnTo>
                    <a:lnTo>
                      <a:pt x="94" y="28"/>
                    </a:lnTo>
                    <a:lnTo>
                      <a:pt x="112" y="25"/>
                    </a:lnTo>
                    <a:lnTo>
                      <a:pt x="129" y="19"/>
                    </a:lnTo>
                    <a:lnTo>
                      <a:pt x="144" y="11"/>
                    </a:lnTo>
                    <a:lnTo>
                      <a:pt x="150" y="4"/>
                    </a:lnTo>
                    <a:lnTo>
                      <a:pt x="155"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3" name="Freeform 19"/>
              <p:cNvSpPr>
                <a:spLocks noChangeArrowheads="1"/>
              </p:cNvSpPr>
              <p:nvPr/>
            </p:nvSpPr>
            <p:spPr bwMode="auto">
              <a:xfrm>
                <a:off x="1601" y="229"/>
                <a:ext cx="206" cy="66"/>
              </a:xfrm>
              <a:custGeom>
                <a:avLst/>
                <a:gdLst>
                  <a:gd name="T0" fmla="*/ 205 w 207"/>
                  <a:gd name="T1" fmla="*/ 0 h 66"/>
                  <a:gd name="T2" fmla="*/ 205 w 207"/>
                  <a:gd name="T3" fmla="*/ 0 h 66"/>
                  <a:gd name="T4" fmla="*/ 197 w 207"/>
                  <a:gd name="T5" fmla="*/ 7 h 66"/>
                  <a:gd name="T6" fmla="*/ 190 w 207"/>
                  <a:gd name="T7" fmla="*/ 11 h 66"/>
                  <a:gd name="T8" fmla="*/ 172 w 207"/>
                  <a:gd name="T9" fmla="*/ 18 h 66"/>
                  <a:gd name="T10" fmla="*/ 154 w 207"/>
                  <a:gd name="T11" fmla="*/ 21 h 66"/>
                  <a:gd name="T12" fmla="*/ 135 w 207"/>
                  <a:gd name="T13" fmla="*/ 23 h 66"/>
                  <a:gd name="T14" fmla="*/ 99 w 207"/>
                  <a:gd name="T15" fmla="*/ 24 h 66"/>
                  <a:gd name="T16" fmla="*/ 80 w 207"/>
                  <a:gd name="T17" fmla="*/ 24 h 66"/>
                  <a:gd name="T18" fmla="*/ 62 w 207"/>
                  <a:gd name="T19" fmla="*/ 27 h 66"/>
                  <a:gd name="T20" fmla="*/ 62 w 207"/>
                  <a:gd name="T21" fmla="*/ 27 h 66"/>
                  <a:gd name="T22" fmla="*/ 52 w 207"/>
                  <a:gd name="T23" fmla="*/ 29 h 66"/>
                  <a:gd name="T24" fmla="*/ 43 w 207"/>
                  <a:gd name="T25" fmla="*/ 32 h 66"/>
                  <a:gd name="T26" fmla="*/ 27 w 207"/>
                  <a:gd name="T27" fmla="*/ 40 h 66"/>
                  <a:gd name="T28" fmla="*/ 13 w 207"/>
                  <a:gd name="T29" fmla="*/ 51 h 66"/>
                  <a:gd name="T30" fmla="*/ 0 w 207"/>
                  <a:gd name="T31" fmla="*/ 66 h 66"/>
                  <a:gd name="T32" fmla="*/ 0 w 207"/>
                  <a:gd name="T33" fmla="*/ 66 h 66"/>
                  <a:gd name="T34" fmla="*/ 9 w 207"/>
                  <a:gd name="T35" fmla="*/ 56 h 66"/>
                  <a:gd name="T36" fmla="*/ 9 w 207"/>
                  <a:gd name="T37" fmla="*/ 56 h 66"/>
                  <a:gd name="T38" fmla="*/ 19 w 207"/>
                  <a:gd name="T39" fmla="*/ 48 h 66"/>
                  <a:gd name="T40" fmla="*/ 29 w 207"/>
                  <a:gd name="T41" fmla="*/ 42 h 66"/>
                  <a:gd name="T42" fmla="*/ 40 w 207"/>
                  <a:gd name="T43" fmla="*/ 37 h 66"/>
                  <a:gd name="T44" fmla="*/ 51 w 207"/>
                  <a:gd name="T45" fmla="*/ 35 h 66"/>
                  <a:gd name="T46" fmla="*/ 64 w 207"/>
                  <a:gd name="T47" fmla="*/ 34 h 66"/>
                  <a:gd name="T48" fmla="*/ 75 w 207"/>
                  <a:gd name="T49" fmla="*/ 32 h 66"/>
                  <a:gd name="T50" fmla="*/ 100 w 207"/>
                  <a:gd name="T51" fmla="*/ 32 h 66"/>
                  <a:gd name="T52" fmla="*/ 124 w 207"/>
                  <a:gd name="T53" fmla="*/ 32 h 66"/>
                  <a:gd name="T54" fmla="*/ 150 w 207"/>
                  <a:gd name="T55" fmla="*/ 31 h 66"/>
                  <a:gd name="T56" fmla="*/ 161 w 207"/>
                  <a:gd name="T57" fmla="*/ 27 h 66"/>
                  <a:gd name="T58" fmla="*/ 174 w 207"/>
                  <a:gd name="T59" fmla="*/ 24 h 66"/>
                  <a:gd name="T60" fmla="*/ 185 w 207"/>
                  <a:gd name="T61" fmla="*/ 18 h 66"/>
                  <a:gd name="T62" fmla="*/ 194 w 207"/>
                  <a:gd name="T63" fmla="*/ 11 h 66"/>
                  <a:gd name="T64" fmla="*/ 194 w 207"/>
                  <a:gd name="T65" fmla="*/ 11 h 66"/>
                  <a:gd name="T66" fmla="*/ 205 w 207"/>
                  <a:gd name="T67" fmla="*/ 0 h 66"/>
                  <a:gd name="T68" fmla="*/ 205 w 207"/>
                  <a:gd name="T69" fmla="*/ 0 h 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7"/>
                  <a:gd name="T106" fmla="*/ 0 h 66"/>
                  <a:gd name="T107" fmla="*/ 207 w 207"/>
                  <a:gd name="T108" fmla="*/ 66 h 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7" h="66">
                    <a:moveTo>
                      <a:pt x="207" y="0"/>
                    </a:moveTo>
                    <a:lnTo>
                      <a:pt x="207" y="0"/>
                    </a:lnTo>
                    <a:lnTo>
                      <a:pt x="199" y="7"/>
                    </a:lnTo>
                    <a:lnTo>
                      <a:pt x="192" y="11"/>
                    </a:lnTo>
                    <a:lnTo>
                      <a:pt x="174" y="18"/>
                    </a:lnTo>
                    <a:lnTo>
                      <a:pt x="156" y="21"/>
                    </a:lnTo>
                    <a:lnTo>
                      <a:pt x="137" y="23"/>
                    </a:lnTo>
                    <a:lnTo>
                      <a:pt x="99" y="24"/>
                    </a:lnTo>
                    <a:lnTo>
                      <a:pt x="80" y="24"/>
                    </a:lnTo>
                    <a:lnTo>
                      <a:pt x="62" y="27"/>
                    </a:lnTo>
                    <a:lnTo>
                      <a:pt x="52" y="29"/>
                    </a:lnTo>
                    <a:lnTo>
                      <a:pt x="43" y="32"/>
                    </a:lnTo>
                    <a:lnTo>
                      <a:pt x="27" y="40"/>
                    </a:lnTo>
                    <a:lnTo>
                      <a:pt x="13" y="51"/>
                    </a:lnTo>
                    <a:lnTo>
                      <a:pt x="0" y="66"/>
                    </a:lnTo>
                    <a:lnTo>
                      <a:pt x="9" y="56"/>
                    </a:lnTo>
                    <a:lnTo>
                      <a:pt x="19" y="48"/>
                    </a:lnTo>
                    <a:lnTo>
                      <a:pt x="29" y="42"/>
                    </a:lnTo>
                    <a:lnTo>
                      <a:pt x="40" y="37"/>
                    </a:lnTo>
                    <a:lnTo>
                      <a:pt x="51" y="35"/>
                    </a:lnTo>
                    <a:lnTo>
                      <a:pt x="64" y="34"/>
                    </a:lnTo>
                    <a:lnTo>
                      <a:pt x="75" y="32"/>
                    </a:lnTo>
                    <a:lnTo>
                      <a:pt x="100" y="32"/>
                    </a:lnTo>
                    <a:lnTo>
                      <a:pt x="126" y="32"/>
                    </a:lnTo>
                    <a:lnTo>
                      <a:pt x="152" y="31"/>
                    </a:lnTo>
                    <a:lnTo>
                      <a:pt x="163" y="27"/>
                    </a:lnTo>
                    <a:lnTo>
                      <a:pt x="176" y="24"/>
                    </a:lnTo>
                    <a:lnTo>
                      <a:pt x="187" y="18"/>
                    </a:lnTo>
                    <a:lnTo>
                      <a:pt x="196" y="11"/>
                    </a:lnTo>
                    <a:lnTo>
                      <a:pt x="207"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4" name="Freeform 20"/>
              <p:cNvSpPr>
                <a:spLocks noChangeArrowheads="1"/>
              </p:cNvSpPr>
              <p:nvPr/>
            </p:nvSpPr>
            <p:spPr bwMode="auto">
              <a:xfrm>
                <a:off x="1408" y="398"/>
                <a:ext cx="66" cy="78"/>
              </a:xfrm>
              <a:custGeom>
                <a:avLst/>
                <a:gdLst>
                  <a:gd name="T0" fmla="*/ 64 w 66"/>
                  <a:gd name="T1" fmla="*/ 12 h 78"/>
                  <a:gd name="T2" fmla="*/ 39 w 66"/>
                  <a:gd name="T3" fmla="*/ 12 h 78"/>
                  <a:gd name="T4" fmla="*/ 28 w 66"/>
                  <a:gd name="T5" fmla="*/ 78 h 78"/>
                  <a:gd name="T6" fmla="*/ 13 w 66"/>
                  <a:gd name="T7" fmla="*/ 78 h 78"/>
                  <a:gd name="T8" fmla="*/ 24 w 66"/>
                  <a:gd name="T9" fmla="*/ 12 h 78"/>
                  <a:gd name="T10" fmla="*/ 0 w 66"/>
                  <a:gd name="T11" fmla="*/ 12 h 78"/>
                  <a:gd name="T12" fmla="*/ 2 w 66"/>
                  <a:gd name="T13" fmla="*/ 0 h 78"/>
                  <a:gd name="T14" fmla="*/ 66 w 66"/>
                  <a:gd name="T15" fmla="*/ 0 h 78"/>
                  <a:gd name="T16" fmla="*/ 64 w 66"/>
                  <a:gd name="T17" fmla="*/ 12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78"/>
                  <a:gd name="T29" fmla="*/ 66 w 66"/>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78">
                    <a:moveTo>
                      <a:pt x="64" y="12"/>
                    </a:moveTo>
                    <a:lnTo>
                      <a:pt x="39" y="12"/>
                    </a:lnTo>
                    <a:lnTo>
                      <a:pt x="28" y="78"/>
                    </a:lnTo>
                    <a:lnTo>
                      <a:pt x="13" y="78"/>
                    </a:lnTo>
                    <a:lnTo>
                      <a:pt x="24" y="12"/>
                    </a:lnTo>
                    <a:lnTo>
                      <a:pt x="0" y="12"/>
                    </a:lnTo>
                    <a:lnTo>
                      <a:pt x="2" y="0"/>
                    </a:lnTo>
                    <a:lnTo>
                      <a:pt x="66" y="0"/>
                    </a:lnTo>
                    <a:lnTo>
                      <a:pt x="64" y="12"/>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5" name="Freeform 21"/>
              <p:cNvSpPr>
                <a:spLocks noChangeArrowheads="1"/>
              </p:cNvSpPr>
              <p:nvPr/>
            </p:nvSpPr>
            <p:spPr bwMode="auto">
              <a:xfrm>
                <a:off x="1639" y="397"/>
                <a:ext cx="64" cy="80"/>
              </a:xfrm>
              <a:custGeom>
                <a:avLst/>
                <a:gdLst>
                  <a:gd name="T0" fmla="*/ 19 w 64"/>
                  <a:gd name="T1" fmla="*/ 51 h 80"/>
                  <a:gd name="T2" fmla="*/ 14 w 64"/>
                  <a:gd name="T3" fmla="*/ 80 h 80"/>
                  <a:gd name="T4" fmla="*/ 0 w 64"/>
                  <a:gd name="T5" fmla="*/ 80 h 80"/>
                  <a:gd name="T6" fmla="*/ 14 w 64"/>
                  <a:gd name="T7" fmla="*/ 2 h 80"/>
                  <a:gd name="T8" fmla="*/ 14 w 64"/>
                  <a:gd name="T9" fmla="*/ 2 h 80"/>
                  <a:gd name="T10" fmla="*/ 32 w 64"/>
                  <a:gd name="T11" fmla="*/ 0 h 80"/>
                  <a:gd name="T12" fmla="*/ 32 w 64"/>
                  <a:gd name="T13" fmla="*/ 0 h 80"/>
                  <a:gd name="T14" fmla="*/ 46 w 64"/>
                  <a:gd name="T15" fmla="*/ 2 h 80"/>
                  <a:gd name="T16" fmla="*/ 51 w 64"/>
                  <a:gd name="T17" fmla="*/ 3 h 80"/>
                  <a:gd name="T18" fmla="*/ 56 w 64"/>
                  <a:gd name="T19" fmla="*/ 6 h 80"/>
                  <a:gd name="T20" fmla="*/ 59 w 64"/>
                  <a:gd name="T21" fmla="*/ 10 h 80"/>
                  <a:gd name="T22" fmla="*/ 61 w 64"/>
                  <a:gd name="T23" fmla="*/ 13 h 80"/>
                  <a:gd name="T24" fmla="*/ 62 w 64"/>
                  <a:gd name="T25" fmla="*/ 18 h 80"/>
                  <a:gd name="T26" fmla="*/ 64 w 64"/>
                  <a:gd name="T27" fmla="*/ 24 h 80"/>
                  <a:gd name="T28" fmla="*/ 64 w 64"/>
                  <a:gd name="T29" fmla="*/ 24 h 80"/>
                  <a:gd name="T30" fmla="*/ 62 w 64"/>
                  <a:gd name="T31" fmla="*/ 30 h 80"/>
                  <a:gd name="T32" fmla="*/ 61 w 64"/>
                  <a:gd name="T33" fmla="*/ 35 h 80"/>
                  <a:gd name="T34" fmla="*/ 58 w 64"/>
                  <a:gd name="T35" fmla="*/ 40 h 80"/>
                  <a:gd name="T36" fmla="*/ 54 w 64"/>
                  <a:gd name="T37" fmla="*/ 45 h 80"/>
                  <a:gd name="T38" fmla="*/ 54 w 64"/>
                  <a:gd name="T39" fmla="*/ 45 h 80"/>
                  <a:gd name="T40" fmla="*/ 48 w 64"/>
                  <a:gd name="T41" fmla="*/ 48 h 80"/>
                  <a:gd name="T42" fmla="*/ 43 w 64"/>
                  <a:gd name="T43" fmla="*/ 49 h 80"/>
                  <a:gd name="T44" fmla="*/ 37 w 64"/>
                  <a:gd name="T45" fmla="*/ 51 h 80"/>
                  <a:gd name="T46" fmla="*/ 29 w 64"/>
                  <a:gd name="T47" fmla="*/ 53 h 80"/>
                  <a:gd name="T48" fmla="*/ 29 w 64"/>
                  <a:gd name="T49" fmla="*/ 53 h 80"/>
                  <a:gd name="T50" fmla="*/ 19 w 64"/>
                  <a:gd name="T51" fmla="*/ 51 h 80"/>
                  <a:gd name="T52" fmla="*/ 19 w 64"/>
                  <a:gd name="T53" fmla="*/ 51 h 80"/>
                  <a:gd name="T54" fmla="*/ 27 w 64"/>
                  <a:gd name="T55" fmla="*/ 13 h 80"/>
                  <a:gd name="T56" fmla="*/ 22 w 64"/>
                  <a:gd name="T57" fmla="*/ 40 h 80"/>
                  <a:gd name="T58" fmla="*/ 22 w 64"/>
                  <a:gd name="T59" fmla="*/ 40 h 80"/>
                  <a:gd name="T60" fmla="*/ 29 w 64"/>
                  <a:gd name="T61" fmla="*/ 40 h 80"/>
                  <a:gd name="T62" fmla="*/ 29 w 64"/>
                  <a:gd name="T63" fmla="*/ 40 h 80"/>
                  <a:gd name="T64" fmla="*/ 37 w 64"/>
                  <a:gd name="T65" fmla="*/ 38 h 80"/>
                  <a:gd name="T66" fmla="*/ 43 w 64"/>
                  <a:gd name="T67" fmla="*/ 37 h 80"/>
                  <a:gd name="T68" fmla="*/ 43 w 64"/>
                  <a:gd name="T69" fmla="*/ 37 h 80"/>
                  <a:gd name="T70" fmla="*/ 48 w 64"/>
                  <a:gd name="T71" fmla="*/ 32 h 80"/>
                  <a:gd name="T72" fmla="*/ 50 w 64"/>
                  <a:gd name="T73" fmla="*/ 26 h 80"/>
                  <a:gd name="T74" fmla="*/ 50 w 64"/>
                  <a:gd name="T75" fmla="*/ 26 h 80"/>
                  <a:gd name="T76" fmla="*/ 48 w 64"/>
                  <a:gd name="T77" fmla="*/ 19 h 80"/>
                  <a:gd name="T78" fmla="*/ 45 w 64"/>
                  <a:gd name="T79" fmla="*/ 16 h 80"/>
                  <a:gd name="T80" fmla="*/ 42 w 64"/>
                  <a:gd name="T81" fmla="*/ 13 h 80"/>
                  <a:gd name="T82" fmla="*/ 35 w 64"/>
                  <a:gd name="T83" fmla="*/ 13 h 80"/>
                  <a:gd name="T84" fmla="*/ 35 w 64"/>
                  <a:gd name="T85" fmla="*/ 13 h 80"/>
                  <a:gd name="T86" fmla="*/ 27 w 64"/>
                  <a:gd name="T87" fmla="*/ 13 h 80"/>
                  <a:gd name="T88" fmla="*/ 27 w 64"/>
                  <a:gd name="T89" fmla="*/ 13 h 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80"/>
                  <a:gd name="T137" fmla="*/ 64 w 64"/>
                  <a:gd name="T138" fmla="*/ 80 h 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80">
                    <a:moveTo>
                      <a:pt x="19" y="51"/>
                    </a:moveTo>
                    <a:lnTo>
                      <a:pt x="14" y="80"/>
                    </a:lnTo>
                    <a:lnTo>
                      <a:pt x="0" y="80"/>
                    </a:lnTo>
                    <a:lnTo>
                      <a:pt x="14" y="2"/>
                    </a:lnTo>
                    <a:lnTo>
                      <a:pt x="32" y="0"/>
                    </a:lnTo>
                    <a:lnTo>
                      <a:pt x="46" y="2"/>
                    </a:lnTo>
                    <a:lnTo>
                      <a:pt x="51" y="3"/>
                    </a:lnTo>
                    <a:lnTo>
                      <a:pt x="56" y="6"/>
                    </a:lnTo>
                    <a:lnTo>
                      <a:pt x="59" y="10"/>
                    </a:lnTo>
                    <a:lnTo>
                      <a:pt x="61" y="13"/>
                    </a:lnTo>
                    <a:lnTo>
                      <a:pt x="62" y="18"/>
                    </a:lnTo>
                    <a:lnTo>
                      <a:pt x="64" y="24"/>
                    </a:lnTo>
                    <a:lnTo>
                      <a:pt x="62" y="30"/>
                    </a:lnTo>
                    <a:lnTo>
                      <a:pt x="61" y="35"/>
                    </a:lnTo>
                    <a:lnTo>
                      <a:pt x="58" y="40"/>
                    </a:lnTo>
                    <a:lnTo>
                      <a:pt x="54" y="45"/>
                    </a:lnTo>
                    <a:lnTo>
                      <a:pt x="48" y="48"/>
                    </a:lnTo>
                    <a:lnTo>
                      <a:pt x="43" y="49"/>
                    </a:lnTo>
                    <a:lnTo>
                      <a:pt x="37" y="51"/>
                    </a:lnTo>
                    <a:lnTo>
                      <a:pt x="29" y="53"/>
                    </a:lnTo>
                    <a:lnTo>
                      <a:pt x="19" y="51"/>
                    </a:lnTo>
                    <a:close/>
                    <a:moveTo>
                      <a:pt x="27" y="13"/>
                    </a:moveTo>
                    <a:lnTo>
                      <a:pt x="22" y="40"/>
                    </a:lnTo>
                    <a:lnTo>
                      <a:pt x="29" y="40"/>
                    </a:lnTo>
                    <a:lnTo>
                      <a:pt x="37" y="38"/>
                    </a:lnTo>
                    <a:lnTo>
                      <a:pt x="43" y="37"/>
                    </a:lnTo>
                    <a:lnTo>
                      <a:pt x="48" y="32"/>
                    </a:lnTo>
                    <a:lnTo>
                      <a:pt x="50" y="26"/>
                    </a:lnTo>
                    <a:lnTo>
                      <a:pt x="48" y="19"/>
                    </a:lnTo>
                    <a:lnTo>
                      <a:pt x="45" y="16"/>
                    </a:lnTo>
                    <a:lnTo>
                      <a:pt x="42" y="13"/>
                    </a:lnTo>
                    <a:lnTo>
                      <a:pt x="35" y="13"/>
                    </a:lnTo>
                    <a:lnTo>
                      <a:pt x="27" y="13"/>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6" name="Freeform 22"/>
              <p:cNvSpPr>
                <a:spLocks noChangeArrowheads="1"/>
              </p:cNvSpPr>
              <p:nvPr/>
            </p:nvSpPr>
            <p:spPr bwMode="auto">
              <a:xfrm>
                <a:off x="1408" y="398"/>
                <a:ext cx="66" cy="78"/>
              </a:xfrm>
              <a:custGeom>
                <a:avLst/>
                <a:gdLst>
                  <a:gd name="T0" fmla="*/ 64 w 66"/>
                  <a:gd name="T1" fmla="*/ 12 h 78"/>
                  <a:gd name="T2" fmla="*/ 39 w 66"/>
                  <a:gd name="T3" fmla="*/ 12 h 78"/>
                  <a:gd name="T4" fmla="*/ 28 w 66"/>
                  <a:gd name="T5" fmla="*/ 78 h 78"/>
                  <a:gd name="T6" fmla="*/ 13 w 66"/>
                  <a:gd name="T7" fmla="*/ 78 h 78"/>
                  <a:gd name="T8" fmla="*/ 24 w 66"/>
                  <a:gd name="T9" fmla="*/ 12 h 78"/>
                  <a:gd name="T10" fmla="*/ 0 w 66"/>
                  <a:gd name="T11" fmla="*/ 12 h 78"/>
                  <a:gd name="T12" fmla="*/ 2 w 66"/>
                  <a:gd name="T13" fmla="*/ 0 h 78"/>
                  <a:gd name="T14" fmla="*/ 66 w 66"/>
                  <a:gd name="T15" fmla="*/ 0 h 78"/>
                  <a:gd name="T16" fmla="*/ 64 w 66"/>
                  <a:gd name="T17" fmla="*/ 12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78"/>
                  <a:gd name="T29" fmla="*/ 66 w 66"/>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78">
                    <a:moveTo>
                      <a:pt x="64" y="12"/>
                    </a:moveTo>
                    <a:lnTo>
                      <a:pt x="39" y="12"/>
                    </a:lnTo>
                    <a:lnTo>
                      <a:pt x="28" y="78"/>
                    </a:lnTo>
                    <a:lnTo>
                      <a:pt x="13" y="78"/>
                    </a:lnTo>
                    <a:lnTo>
                      <a:pt x="24" y="12"/>
                    </a:lnTo>
                    <a:lnTo>
                      <a:pt x="0" y="12"/>
                    </a:lnTo>
                    <a:lnTo>
                      <a:pt x="2" y="0"/>
                    </a:lnTo>
                    <a:lnTo>
                      <a:pt x="66" y="0"/>
                    </a:lnTo>
                    <a:lnTo>
                      <a:pt x="6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7" name="Freeform 23"/>
              <p:cNvSpPr>
                <a:spLocks noChangeArrowheads="1"/>
              </p:cNvSpPr>
              <p:nvPr/>
            </p:nvSpPr>
            <p:spPr bwMode="auto">
              <a:xfrm>
                <a:off x="1466" y="398"/>
                <a:ext cx="64" cy="78"/>
              </a:xfrm>
              <a:custGeom>
                <a:avLst/>
                <a:gdLst>
                  <a:gd name="T0" fmla="*/ 62 w 64"/>
                  <a:gd name="T1" fmla="*/ 12 h 78"/>
                  <a:gd name="T2" fmla="*/ 25 w 64"/>
                  <a:gd name="T3" fmla="*/ 12 h 78"/>
                  <a:gd name="T4" fmla="*/ 22 w 64"/>
                  <a:gd name="T5" fmla="*/ 30 h 78"/>
                  <a:gd name="T6" fmla="*/ 48 w 64"/>
                  <a:gd name="T7" fmla="*/ 30 h 78"/>
                  <a:gd name="T8" fmla="*/ 46 w 64"/>
                  <a:gd name="T9" fmla="*/ 41 h 78"/>
                  <a:gd name="T10" fmla="*/ 21 w 64"/>
                  <a:gd name="T11" fmla="*/ 41 h 78"/>
                  <a:gd name="T12" fmla="*/ 16 w 64"/>
                  <a:gd name="T13" fmla="*/ 65 h 78"/>
                  <a:gd name="T14" fmla="*/ 51 w 64"/>
                  <a:gd name="T15" fmla="*/ 65 h 78"/>
                  <a:gd name="T16" fmla="*/ 49 w 64"/>
                  <a:gd name="T17" fmla="*/ 78 h 78"/>
                  <a:gd name="T18" fmla="*/ 0 w 64"/>
                  <a:gd name="T19" fmla="*/ 78 h 78"/>
                  <a:gd name="T20" fmla="*/ 14 w 64"/>
                  <a:gd name="T21" fmla="*/ 0 h 78"/>
                  <a:gd name="T22" fmla="*/ 64 w 64"/>
                  <a:gd name="T23" fmla="*/ 0 h 78"/>
                  <a:gd name="T24" fmla="*/ 62 w 64"/>
                  <a:gd name="T25" fmla="*/ 12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8"/>
                  <a:gd name="T41" fmla="*/ 64 w 64"/>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8">
                    <a:moveTo>
                      <a:pt x="62" y="12"/>
                    </a:moveTo>
                    <a:lnTo>
                      <a:pt x="25" y="12"/>
                    </a:lnTo>
                    <a:lnTo>
                      <a:pt x="22" y="30"/>
                    </a:lnTo>
                    <a:lnTo>
                      <a:pt x="48" y="30"/>
                    </a:lnTo>
                    <a:lnTo>
                      <a:pt x="46" y="41"/>
                    </a:lnTo>
                    <a:lnTo>
                      <a:pt x="21" y="41"/>
                    </a:lnTo>
                    <a:lnTo>
                      <a:pt x="16" y="65"/>
                    </a:lnTo>
                    <a:lnTo>
                      <a:pt x="51" y="65"/>
                    </a:lnTo>
                    <a:lnTo>
                      <a:pt x="49" y="78"/>
                    </a:lnTo>
                    <a:lnTo>
                      <a:pt x="0" y="78"/>
                    </a:lnTo>
                    <a:lnTo>
                      <a:pt x="14" y="0"/>
                    </a:lnTo>
                    <a:lnTo>
                      <a:pt x="64" y="0"/>
                    </a:lnTo>
                    <a:lnTo>
                      <a:pt x="6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8" name="Freeform 24"/>
              <p:cNvSpPr>
                <a:spLocks noChangeArrowheads="1"/>
              </p:cNvSpPr>
              <p:nvPr/>
            </p:nvSpPr>
            <p:spPr bwMode="auto">
              <a:xfrm>
                <a:off x="1527" y="397"/>
                <a:ext cx="53" cy="81"/>
              </a:xfrm>
              <a:custGeom>
                <a:avLst/>
                <a:gdLst>
                  <a:gd name="T0" fmla="*/ 48 w 53"/>
                  <a:gd name="T1" fmla="*/ 18 h 81"/>
                  <a:gd name="T2" fmla="*/ 35 w 53"/>
                  <a:gd name="T3" fmla="*/ 13 h 81"/>
                  <a:gd name="T4" fmla="*/ 31 w 53"/>
                  <a:gd name="T5" fmla="*/ 13 h 81"/>
                  <a:gd name="T6" fmla="*/ 24 w 53"/>
                  <a:gd name="T7" fmla="*/ 18 h 81"/>
                  <a:gd name="T8" fmla="*/ 23 w 53"/>
                  <a:gd name="T9" fmla="*/ 22 h 81"/>
                  <a:gd name="T10" fmla="*/ 29 w 53"/>
                  <a:gd name="T11" fmla="*/ 32 h 81"/>
                  <a:gd name="T12" fmla="*/ 37 w 53"/>
                  <a:gd name="T13" fmla="*/ 38 h 81"/>
                  <a:gd name="T14" fmla="*/ 43 w 53"/>
                  <a:gd name="T15" fmla="*/ 43 h 81"/>
                  <a:gd name="T16" fmla="*/ 47 w 53"/>
                  <a:gd name="T17" fmla="*/ 48 h 81"/>
                  <a:gd name="T18" fmla="*/ 48 w 53"/>
                  <a:gd name="T19" fmla="*/ 53 h 81"/>
                  <a:gd name="T20" fmla="*/ 50 w 53"/>
                  <a:gd name="T21" fmla="*/ 57 h 81"/>
                  <a:gd name="T22" fmla="*/ 47 w 53"/>
                  <a:gd name="T23" fmla="*/ 67 h 81"/>
                  <a:gd name="T24" fmla="*/ 42 w 53"/>
                  <a:gd name="T25" fmla="*/ 75 h 81"/>
                  <a:gd name="T26" fmla="*/ 32 w 53"/>
                  <a:gd name="T27" fmla="*/ 80 h 81"/>
                  <a:gd name="T28" fmla="*/ 19 w 53"/>
                  <a:gd name="T29" fmla="*/ 81 h 81"/>
                  <a:gd name="T30" fmla="*/ 0 w 53"/>
                  <a:gd name="T31" fmla="*/ 77 h 81"/>
                  <a:gd name="T32" fmla="*/ 5 w 53"/>
                  <a:gd name="T33" fmla="*/ 62 h 81"/>
                  <a:gd name="T34" fmla="*/ 21 w 53"/>
                  <a:gd name="T35" fmla="*/ 69 h 81"/>
                  <a:gd name="T36" fmla="*/ 26 w 53"/>
                  <a:gd name="T37" fmla="*/ 67 h 81"/>
                  <a:gd name="T38" fmla="*/ 31 w 53"/>
                  <a:gd name="T39" fmla="*/ 65 h 81"/>
                  <a:gd name="T40" fmla="*/ 34 w 53"/>
                  <a:gd name="T41" fmla="*/ 59 h 81"/>
                  <a:gd name="T42" fmla="*/ 32 w 53"/>
                  <a:gd name="T43" fmla="*/ 54 h 81"/>
                  <a:gd name="T44" fmla="*/ 19 w 53"/>
                  <a:gd name="T45" fmla="*/ 43 h 81"/>
                  <a:gd name="T46" fmla="*/ 15 w 53"/>
                  <a:gd name="T47" fmla="*/ 38 h 81"/>
                  <a:gd name="T48" fmla="*/ 11 w 53"/>
                  <a:gd name="T49" fmla="*/ 33 h 81"/>
                  <a:gd name="T50" fmla="*/ 8 w 53"/>
                  <a:gd name="T51" fmla="*/ 29 h 81"/>
                  <a:gd name="T52" fmla="*/ 8 w 53"/>
                  <a:gd name="T53" fmla="*/ 24 h 81"/>
                  <a:gd name="T54" fmla="*/ 8 w 53"/>
                  <a:gd name="T55" fmla="*/ 19 h 81"/>
                  <a:gd name="T56" fmla="*/ 13 w 53"/>
                  <a:gd name="T57" fmla="*/ 10 h 81"/>
                  <a:gd name="T58" fmla="*/ 16 w 53"/>
                  <a:gd name="T59" fmla="*/ 6 h 81"/>
                  <a:gd name="T60" fmla="*/ 24 w 53"/>
                  <a:gd name="T61" fmla="*/ 2 h 81"/>
                  <a:gd name="T62" fmla="*/ 34 w 53"/>
                  <a:gd name="T63" fmla="*/ 0 h 81"/>
                  <a:gd name="T64" fmla="*/ 43 w 53"/>
                  <a:gd name="T65" fmla="*/ 2 h 81"/>
                  <a:gd name="T66" fmla="*/ 48 w 53"/>
                  <a:gd name="T67" fmla="*/ 18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81"/>
                  <a:gd name="T104" fmla="*/ 53 w 53"/>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81">
                    <a:moveTo>
                      <a:pt x="48" y="18"/>
                    </a:moveTo>
                    <a:lnTo>
                      <a:pt x="48" y="18"/>
                    </a:lnTo>
                    <a:lnTo>
                      <a:pt x="42" y="14"/>
                    </a:lnTo>
                    <a:lnTo>
                      <a:pt x="35" y="13"/>
                    </a:lnTo>
                    <a:lnTo>
                      <a:pt x="31" y="13"/>
                    </a:lnTo>
                    <a:lnTo>
                      <a:pt x="26" y="14"/>
                    </a:lnTo>
                    <a:lnTo>
                      <a:pt x="24" y="18"/>
                    </a:lnTo>
                    <a:lnTo>
                      <a:pt x="23" y="22"/>
                    </a:lnTo>
                    <a:lnTo>
                      <a:pt x="24" y="27"/>
                    </a:lnTo>
                    <a:lnTo>
                      <a:pt x="29" y="32"/>
                    </a:lnTo>
                    <a:lnTo>
                      <a:pt x="37" y="38"/>
                    </a:lnTo>
                    <a:lnTo>
                      <a:pt x="43" y="43"/>
                    </a:lnTo>
                    <a:lnTo>
                      <a:pt x="47" y="48"/>
                    </a:lnTo>
                    <a:lnTo>
                      <a:pt x="48" y="53"/>
                    </a:lnTo>
                    <a:lnTo>
                      <a:pt x="50" y="57"/>
                    </a:lnTo>
                    <a:lnTo>
                      <a:pt x="48" y="64"/>
                    </a:lnTo>
                    <a:lnTo>
                      <a:pt x="47" y="67"/>
                    </a:lnTo>
                    <a:lnTo>
                      <a:pt x="45" y="72"/>
                    </a:lnTo>
                    <a:lnTo>
                      <a:pt x="42" y="75"/>
                    </a:lnTo>
                    <a:lnTo>
                      <a:pt x="32" y="80"/>
                    </a:lnTo>
                    <a:lnTo>
                      <a:pt x="19" y="81"/>
                    </a:lnTo>
                    <a:lnTo>
                      <a:pt x="10" y="80"/>
                    </a:lnTo>
                    <a:lnTo>
                      <a:pt x="0" y="77"/>
                    </a:lnTo>
                    <a:lnTo>
                      <a:pt x="5" y="62"/>
                    </a:lnTo>
                    <a:lnTo>
                      <a:pt x="13" y="67"/>
                    </a:lnTo>
                    <a:lnTo>
                      <a:pt x="21" y="69"/>
                    </a:lnTo>
                    <a:lnTo>
                      <a:pt x="26" y="67"/>
                    </a:lnTo>
                    <a:lnTo>
                      <a:pt x="31" y="65"/>
                    </a:lnTo>
                    <a:lnTo>
                      <a:pt x="34" y="62"/>
                    </a:lnTo>
                    <a:lnTo>
                      <a:pt x="34" y="59"/>
                    </a:lnTo>
                    <a:lnTo>
                      <a:pt x="32" y="54"/>
                    </a:lnTo>
                    <a:lnTo>
                      <a:pt x="27" y="49"/>
                    </a:lnTo>
                    <a:lnTo>
                      <a:pt x="19" y="43"/>
                    </a:lnTo>
                    <a:lnTo>
                      <a:pt x="15" y="38"/>
                    </a:lnTo>
                    <a:lnTo>
                      <a:pt x="11" y="33"/>
                    </a:lnTo>
                    <a:lnTo>
                      <a:pt x="8" y="29"/>
                    </a:lnTo>
                    <a:lnTo>
                      <a:pt x="8" y="24"/>
                    </a:lnTo>
                    <a:lnTo>
                      <a:pt x="8" y="19"/>
                    </a:lnTo>
                    <a:lnTo>
                      <a:pt x="10" y="14"/>
                    </a:lnTo>
                    <a:lnTo>
                      <a:pt x="13" y="10"/>
                    </a:lnTo>
                    <a:lnTo>
                      <a:pt x="16" y="6"/>
                    </a:lnTo>
                    <a:lnTo>
                      <a:pt x="19" y="3"/>
                    </a:lnTo>
                    <a:lnTo>
                      <a:pt x="24" y="2"/>
                    </a:lnTo>
                    <a:lnTo>
                      <a:pt x="34" y="0"/>
                    </a:lnTo>
                    <a:lnTo>
                      <a:pt x="43" y="2"/>
                    </a:lnTo>
                    <a:lnTo>
                      <a:pt x="53" y="3"/>
                    </a:lnTo>
                    <a:lnTo>
                      <a:pt x="4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29" name="Freeform 25"/>
              <p:cNvSpPr>
                <a:spLocks noChangeArrowheads="1"/>
              </p:cNvSpPr>
              <p:nvPr/>
            </p:nvSpPr>
            <p:spPr bwMode="auto">
              <a:xfrm>
                <a:off x="1582" y="398"/>
                <a:ext cx="65" cy="78"/>
              </a:xfrm>
              <a:custGeom>
                <a:avLst/>
                <a:gdLst>
                  <a:gd name="T0" fmla="*/ 63 w 65"/>
                  <a:gd name="T1" fmla="*/ 12 h 78"/>
                  <a:gd name="T2" fmla="*/ 27 w 65"/>
                  <a:gd name="T3" fmla="*/ 12 h 78"/>
                  <a:gd name="T4" fmla="*/ 24 w 65"/>
                  <a:gd name="T5" fmla="*/ 30 h 78"/>
                  <a:gd name="T6" fmla="*/ 49 w 65"/>
                  <a:gd name="T7" fmla="*/ 30 h 78"/>
                  <a:gd name="T8" fmla="*/ 48 w 65"/>
                  <a:gd name="T9" fmla="*/ 41 h 78"/>
                  <a:gd name="T10" fmla="*/ 22 w 65"/>
                  <a:gd name="T11" fmla="*/ 41 h 78"/>
                  <a:gd name="T12" fmla="*/ 17 w 65"/>
                  <a:gd name="T13" fmla="*/ 65 h 78"/>
                  <a:gd name="T14" fmla="*/ 52 w 65"/>
                  <a:gd name="T15" fmla="*/ 65 h 78"/>
                  <a:gd name="T16" fmla="*/ 51 w 65"/>
                  <a:gd name="T17" fmla="*/ 78 h 78"/>
                  <a:gd name="T18" fmla="*/ 0 w 65"/>
                  <a:gd name="T19" fmla="*/ 78 h 78"/>
                  <a:gd name="T20" fmla="*/ 14 w 65"/>
                  <a:gd name="T21" fmla="*/ 0 h 78"/>
                  <a:gd name="T22" fmla="*/ 65 w 65"/>
                  <a:gd name="T23" fmla="*/ 0 h 78"/>
                  <a:gd name="T24" fmla="*/ 63 w 65"/>
                  <a:gd name="T25" fmla="*/ 12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78"/>
                  <a:gd name="T41" fmla="*/ 65 w 65"/>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78">
                    <a:moveTo>
                      <a:pt x="63" y="12"/>
                    </a:moveTo>
                    <a:lnTo>
                      <a:pt x="27" y="12"/>
                    </a:lnTo>
                    <a:lnTo>
                      <a:pt x="24" y="30"/>
                    </a:lnTo>
                    <a:lnTo>
                      <a:pt x="49" y="30"/>
                    </a:lnTo>
                    <a:lnTo>
                      <a:pt x="48" y="41"/>
                    </a:lnTo>
                    <a:lnTo>
                      <a:pt x="22" y="41"/>
                    </a:lnTo>
                    <a:lnTo>
                      <a:pt x="17" y="65"/>
                    </a:lnTo>
                    <a:lnTo>
                      <a:pt x="52" y="65"/>
                    </a:lnTo>
                    <a:lnTo>
                      <a:pt x="51" y="78"/>
                    </a:lnTo>
                    <a:lnTo>
                      <a:pt x="0" y="78"/>
                    </a:lnTo>
                    <a:lnTo>
                      <a:pt x="14" y="0"/>
                    </a:lnTo>
                    <a:lnTo>
                      <a:pt x="65" y="0"/>
                    </a:lnTo>
                    <a:lnTo>
                      <a:pt x="6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31" name="Freeform 26"/>
              <p:cNvSpPr>
                <a:spLocks noChangeArrowheads="1"/>
              </p:cNvSpPr>
              <p:nvPr/>
            </p:nvSpPr>
            <p:spPr bwMode="auto">
              <a:xfrm>
                <a:off x="1639" y="397"/>
                <a:ext cx="64" cy="80"/>
              </a:xfrm>
              <a:custGeom>
                <a:avLst/>
                <a:gdLst>
                  <a:gd name="T0" fmla="*/ 19 w 64"/>
                  <a:gd name="T1" fmla="*/ 51 h 80"/>
                  <a:gd name="T2" fmla="*/ 14 w 64"/>
                  <a:gd name="T3" fmla="*/ 80 h 80"/>
                  <a:gd name="T4" fmla="*/ 0 w 64"/>
                  <a:gd name="T5" fmla="*/ 80 h 80"/>
                  <a:gd name="T6" fmla="*/ 14 w 64"/>
                  <a:gd name="T7" fmla="*/ 2 h 80"/>
                  <a:gd name="T8" fmla="*/ 14 w 64"/>
                  <a:gd name="T9" fmla="*/ 2 h 80"/>
                  <a:gd name="T10" fmla="*/ 32 w 64"/>
                  <a:gd name="T11" fmla="*/ 0 h 80"/>
                  <a:gd name="T12" fmla="*/ 32 w 64"/>
                  <a:gd name="T13" fmla="*/ 0 h 80"/>
                  <a:gd name="T14" fmla="*/ 46 w 64"/>
                  <a:gd name="T15" fmla="*/ 2 h 80"/>
                  <a:gd name="T16" fmla="*/ 51 w 64"/>
                  <a:gd name="T17" fmla="*/ 3 h 80"/>
                  <a:gd name="T18" fmla="*/ 56 w 64"/>
                  <a:gd name="T19" fmla="*/ 6 h 80"/>
                  <a:gd name="T20" fmla="*/ 59 w 64"/>
                  <a:gd name="T21" fmla="*/ 10 h 80"/>
                  <a:gd name="T22" fmla="*/ 61 w 64"/>
                  <a:gd name="T23" fmla="*/ 13 h 80"/>
                  <a:gd name="T24" fmla="*/ 62 w 64"/>
                  <a:gd name="T25" fmla="*/ 18 h 80"/>
                  <a:gd name="T26" fmla="*/ 64 w 64"/>
                  <a:gd name="T27" fmla="*/ 24 h 80"/>
                  <a:gd name="T28" fmla="*/ 64 w 64"/>
                  <a:gd name="T29" fmla="*/ 24 h 80"/>
                  <a:gd name="T30" fmla="*/ 62 w 64"/>
                  <a:gd name="T31" fmla="*/ 30 h 80"/>
                  <a:gd name="T32" fmla="*/ 61 w 64"/>
                  <a:gd name="T33" fmla="*/ 35 h 80"/>
                  <a:gd name="T34" fmla="*/ 58 w 64"/>
                  <a:gd name="T35" fmla="*/ 40 h 80"/>
                  <a:gd name="T36" fmla="*/ 54 w 64"/>
                  <a:gd name="T37" fmla="*/ 45 h 80"/>
                  <a:gd name="T38" fmla="*/ 54 w 64"/>
                  <a:gd name="T39" fmla="*/ 45 h 80"/>
                  <a:gd name="T40" fmla="*/ 48 w 64"/>
                  <a:gd name="T41" fmla="*/ 48 h 80"/>
                  <a:gd name="T42" fmla="*/ 43 w 64"/>
                  <a:gd name="T43" fmla="*/ 49 h 80"/>
                  <a:gd name="T44" fmla="*/ 37 w 64"/>
                  <a:gd name="T45" fmla="*/ 51 h 80"/>
                  <a:gd name="T46" fmla="*/ 29 w 64"/>
                  <a:gd name="T47" fmla="*/ 53 h 80"/>
                  <a:gd name="T48" fmla="*/ 29 w 64"/>
                  <a:gd name="T49" fmla="*/ 53 h 80"/>
                  <a:gd name="T50" fmla="*/ 19 w 64"/>
                  <a:gd name="T51" fmla="*/ 51 h 80"/>
                  <a:gd name="T52" fmla="*/ 19 w 64"/>
                  <a:gd name="T53" fmla="*/ 51 h 80"/>
                  <a:gd name="T54" fmla="*/ 27 w 64"/>
                  <a:gd name="T55" fmla="*/ 13 h 80"/>
                  <a:gd name="T56" fmla="*/ 22 w 64"/>
                  <a:gd name="T57" fmla="*/ 40 h 80"/>
                  <a:gd name="T58" fmla="*/ 22 w 64"/>
                  <a:gd name="T59" fmla="*/ 40 h 80"/>
                  <a:gd name="T60" fmla="*/ 29 w 64"/>
                  <a:gd name="T61" fmla="*/ 40 h 80"/>
                  <a:gd name="T62" fmla="*/ 29 w 64"/>
                  <a:gd name="T63" fmla="*/ 40 h 80"/>
                  <a:gd name="T64" fmla="*/ 37 w 64"/>
                  <a:gd name="T65" fmla="*/ 38 h 80"/>
                  <a:gd name="T66" fmla="*/ 43 w 64"/>
                  <a:gd name="T67" fmla="*/ 37 h 80"/>
                  <a:gd name="T68" fmla="*/ 43 w 64"/>
                  <a:gd name="T69" fmla="*/ 37 h 80"/>
                  <a:gd name="T70" fmla="*/ 48 w 64"/>
                  <a:gd name="T71" fmla="*/ 32 h 80"/>
                  <a:gd name="T72" fmla="*/ 50 w 64"/>
                  <a:gd name="T73" fmla="*/ 26 h 80"/>
                  <a:gd name="T74" fmla="*/ 50 w 64"/>
                  <a:gd name="T75" fmla="*/ 26 h 80"/>
                  <a:gd name="T76" fmla="*/ 48 w 64"/>
                  <a:gd name="T77" fmla="*/ 19 h 80"/>
                  <a:gd name="T78" fmla="*/ 45 w 64"/>
                  <a:gd name="T79" fmla="*/ 16 h 80"/>
                  <a:gd name="T80" fmla="*/ 42 w 64"/>
                  <a:gd name="T81" fmla="*/ 13 h 80"/>
                  <a:gd name="T82" fmla="*/ 35 w 64"/>
                  <a:gd name="T83" fmla="*/ 13 h 80"/>
                  <a:gd name="T84" fmla="*/ 35 w 64"/>
                  <a:gd name="T85" fmla="*/ 13 h 80"/>
                  <a:gd name="T86" fmla="*/ 27 w 64"/>
                  <a:gd name="T87" fmla="*/ 13 h 80"/>
                  <a:gd name="T88" fmla="*/ 27 w 64"/>
                  <a:gd name="T89" fmla="*/ 13 h 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80"/>
                  <a:gd name="T137" fmla="*/ 64 w 64"/>
                  <a:gd name="T138" fmla="*/ 80 h 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80">
                    <a:moveTo>
                      <a:pt x="19" y="51"/>
                    </a:moveTo>
                    <a:lnTo>
                      <a:pt x="14" y="80"/>
                    </a:lnTo>
                    <a:lnTo>
                      <a:pt x="0" y="80"/>
                    </a:lnTo>
                    <a:lnTo>
                      <a:pt x="14" y="2"/>
                    </a:lnTo>
                    <a:lnTo>
                      <a:pt x="32" y="0"/>
                    </a:lnTo>
                    <a:lnTo>
                      <a:pt x="46" y="2"/>
                    </a:lnTo>
                    <a:lnTo>
                      <a:pt x="51" y="3"/>
                    </a:lnTo>
                    <a:lnTo>
                      <a:pt x="56" y="6"/>
                    </a:lnTo>
                    <a:lnTo>
                      <a:pt x="59" y="10"/>
                    </a:lnTo>
                    <a:lnTo>
                      <a:pt x="61" y="13"/>
                    </a:lnTo>
                    <a:lnTo>
                      <a:pt x="62" y="18"/>
                    </a:lnTo>
                    <a:lnTo>
                      <a:pt x="64" y="24"/>
                    </a:lnTo>
                    <a:lnTo>
                      <a:pt x="62" y="30"/>
                    </a:lnTo>
                    <a:lnTo>
                      <a:pt x="61" y="35"/>
                    </a:lnTo>
                    <a:lnTo>
                      <a:pt x="58" y="40"/>
                    </a:lnTo>
                    <a:lnTo>
                      <a:pt x="54" y="45"/>
                    </a:lnTo>
                    <a:lnTo>
                      <a:pt x="48" y="48"/>
                    </a:lnTo>
                    <a:lnTo>
                      <a:pt x="43" y="49"/>
                    </a:lnTo>
                    <a:lnTo>
                      <a:pt x="37" y="51"/>
                    </a:lnTo>
                    <a:lnTo>
                      <a:pt x="29" y="53"/>
                    </a:lnTo>
                    <a:lnTo>
                      <a:pt x="19" y="51"/>
                    </a:lnTo>
                    <a:close/>
                    <a:moveTo>
                      <a:pt x="27" y="13"/>
                    </a:moveTo>
                    <a:lnTo>
                      <a:pt x="22" y="40"/>
                    </a:lnTo>
                    <a:lnTo>
                      <a:pt x="29" y="40"/>
                    </a:lnTo>
                    <a:lnTo>
                      <a:pt x="37" y="38"/>
                    </a:lnTo>
                    <a:lnTo>
                      <a:pt x="43" y="37"/>
                    </a:lnTo>
                    <a:lnTo>
                      <a:pt x="48" y="32"/>
                    </a:lnTo>
                    <a:lnTo>
                      <a:pt x="50" y="26"/>
                    </a:lnTo>
                    <a:lnTo>
                      <a:pt x="48" y="19"/>
                    </a:lnTo>
                    <a:lnTo>
                      <a:pt x="45" y="16"/>
                    </a:lnTo>
                    <a:lnTo>
                      <a:pt x="42" y="13"/>
                    </a:lnTo>
                    <a:lnTo>
                      <a:pt x="35" y="13"/>
                    </a:lnTo>
                    <a:lnTo>
                      <a:pt x="2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grpSp>
        <p:pic>
          <p:nvPicPr>
            <p:cNvPr id="12"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 y="249"/>
              <a:ext cx="39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6" y="283"/>
              <a:ext cx="56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9142168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Freeform 1"/>
          <p:cNvSpPr/>
          <p:nvPr/>
        </p:nvSpPr>
        <p:spPr>
          <a:xfrm>
            <a:off x="390525" y="998538"/>
            <a:ext cx="5848535" cy="5858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72000" rIns="0" bIns="0" anchor="ctr" compatLnSpc="0">
            <a:spAutoFit/>
          </a:bodyPr>
          <a:lstStyle/>
          <a:p>
            <a:pPr fontAlgn="auto">
              <a:lnSpc>
                <a:spcPct val="87000"/>
              </a:lnSpc>
              <a:spcBef>
                <a:spcPts val="0"/>
              </a:spcBef>
              <a:spcAft>
                <a:spcPts val="0"/>
              </a:spcAft>
              <a:defRPr/>
            </a:pPr>
            <a:r>
              <a:rPr lang="en-GB" sz="4000" dirty="0">
                <a:solidFill>
                  <a:srgbClr val="000000"/>
                </a:solidFill>
                <a:latin typeface="Arial" pitchFamily="34" charset="0"/>
                <a:ea typeface="Arial Unicode MS" pitchFamily="2"/>
                <a:cs typeface="Arial" pitchFamily="34" charset="0"/>
              </a:rPr>
              <a:t>Geoscience Pathways</a:t>
            </a:r>
          </a:p>
        </p:txBody>
      </p:sp>
      <p:sp>
        <p:nvSpPr>
          <p:cNvPr id="3" name="Freeform 2"/>
          <p:cNvSpPr/>
          <p:nvPr/>
        </p:nvSpPr>
        <p:spPr>
          <a:xfrm>
            <a:off x="390525" y="2163763"/>
            <a:ext cx="7647126" cy="3475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39240" rIns="0" bIns="0" compatLnSpc="0">
            <a:spAutoFit/>
          </a:bodyPr>
          <a:lstStyle/>
          <a:p>
            <a:pPr fontAlgn="auto">
              <a:lnSpc>
                <a:spcPct val="87000"/>
              </a:lnSpc>
              <a:spcBef>
                <a:spcPts val="573"/>
              </a:spcBef>
              <a:spcAft>
                <a:spcPts val="573"/>
              </a:spcAft>
              <a:defRPr/>
            </a:pPr>
            <a:r>
              <a:rPr lang="en-GB" sz="2400" dirty="0">
                <a:solidFill>
                  <a:srgbClr val="000000"/>
                </a:solidFill>
                <a:latin typeface="Arial" pitchFamily="34" charset="0"/>
                <a:ea typeface="Arial Unicode MS" pitchFamily="2"/>
                <a:cs typeface="Arial" pitchFamily="34" charset="0"/>
              </a:rPr>
              <a:t>TESEP uses this fabulous website to distribute materials</a:t>
            </a:r>
            <a:endParaRPr lang="en-GB" sz="2400" dirty="0">
              <a:solidFill>
                <a:srgbClr val="000080"/>
              </a:solidFill>
              <a:latin typeface="Arial" pitchFamily="34" charset="0"/>
              <a:ea typeface="Arial Unicode MS" pitchFamily="2"/>
              <a:cs typeface="Arial" pitchFamily="34" charset="0"/>
            </a:endParaRPr>
          </a:p>
        </p:txBody>
      </p:sp>
      <p:pic>
        <p:nvPicPr>
          <p:cNvPr id="21508" name="Picture 3"/>
          <p:cNvPicPr>
            <a:picLocks noChangeAspect="1"/>
          </p:cNvPicPr>
          <p:nvPr/>
        </p:nvPicPr>
        <p:blipFill rotWithShape="1">
          <a:blip r:embed="rId3">
            <a:extLst>
              <a:ext uri="{28A0092B-C50C-407E-A947-70E740481C1C}">
                <a14:useLocalDpi xmlns:a14="http://schemas.microsoft.com/office/drawing/2010/main" val="0"/>
              </a:ext>
            </a:extLst>
          </a:blip>
          <a:srcRect l="635" t="1835"/>
          <a:stretch/>
        </p:blipFill>
        <p:spPr bwMode="auto">
          <a:xfrm>
            <a:off x="2166149" y="3258105"/>
            <a:ext cx="4789041" cy="333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2285079" y="2710934"/>
            <a:ext cx="4551181" cy="3475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0" tIns="39240" rIns="0" bIns="0" compatLnSpc="0">
            <a:spAutoFit/>
          </a:bodyPr>
          <a:lstStyle/>
          <a:p>
            <a:pPr marL="0" lvl="2" algn="ctr" fontAlgn="auto">
              <a:lnSpc>
                <a:spcPct val="87000"/>
              </a:lnSpc>
              <a:spcBef>
                <a:spcPts val="573"/>
              </a:spcBef>
              <a:spcAft>
                <a:spcPts val="573"/>
              </a:spcAft>
              <a:buClr>
                <a:srgbClr val="000000"/>
              </a:buClr>
              <a:buSzPct val="100000"/>
              <a:tabLst>
                <a:tab pos="1252538" algn="l"/>
              </a:tabLst>
              <a:defRPr/>
            </a:pPr>
            <a:r>
              <a:rPr lang="en-GB" sz="2400" dirty="0">
                <a:solidFill>
                  <a:srgbClr val="CCCCFF"/>
                </a:solidFill>
                <a:latin typeface="Arial" pitchFamily="34" charset="0"/>
                <a:ea typeface="Arial Unicode MS" pitchFamily="2"/>
                <a:cs typeface="Arial" pitchFamily="34" charset="0"/>
                <a:hlinkClick r:id="rId4"/>
              </a:rPr>
              <a:t>www.geosciencepathways.org.au</a:t>
            </a:r>
            <a:endParaRPr lang="en-GB" sz="2400" dirty="0">
              <a:solidFill>
                <a:srgbClr val="000080"/>
              </a:solidFill>
              <a:latin typeface="Arial" pitchFamily="34" charset="0"/>
              <a:ea typeface="Arial Unicode MS" pitchFamily="2"/>
              <a:cs typeface="Arial" pitchFamily="34"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txBox="1">
            <a:spLocks noGrp="1" noChangeArrowheads="1"/>
          </p:cNvSpPr>
          <p:nvPr>
            <p:ph type="title"/>
          </p:nvPr>
        </p:nvSpPr>
        <p:spPr>
          <a:xfrm>
            <a:off x="390525" y="998538"/>
            <a:ext cx="3480120" cy="572464"/>
          </a:xfrm>
        </p:spPr>
        <p:txBody>
          <a:bodyPr wrap="none" lIns="0" tIns="0" rIns="0" bIns="0">
            <a:spAutoFit/>
          </a:bodyPr>
          <a:lstStyle/>
          <a:p>
            <a:pPr eaLnBrk="1" hangingPunct="1">
              <a:lnSpc>
                <a:spcPct val="93000"/>
              </a:lnSpc>
            </a:pPr>
            <a:r>
              <a:rPr sz="4000" dirty="0">
                <a:latin typeface="Arial" charset="0"/>
                <a:cs typeface="Arial" charset="0"/>
              </a:rPr>
              <a:t>Please partner!</a:t>
            </a:r>
          </a:p>
        </p:txBody>
      </p:sp>
      <p:sp>
        <p:nvSpPr>
          <p:cNvPr id="22531" name="Rectangle 2"/>
          <p:cNvSpPr txBox="1">
            <a:spLocks noGrp="1" noChangeArrowheads="1"/>
          </p:cNvSpPr>
          <p:nvPr>
            <p:ph type="body" idx="1"/>
          </p:nvPr>
        </p:nvSpPr>
        <p:spPr>
          <a:xfrm>
            <a:off x="390525" y="1728788"/>
            <a:ext cx="6518275" cy="4608512"/>
          </a:xfrm>
        </p:spPr>
        <p:txBody>
          <a:bodyPr lIns="0" tIns="0" rIns="0" bIns="0"/>
          <a:lstStyle>
            <a:lvl1pPr marL="266700" indent="-266700">
              <a:tabLst>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Lst>
              <a:defRPr sz="2400">
                <a:solidFill>
                  <a:srgbClr val="000000"/>
                </a:solidFill>
                <a:latin typeface="Arial" charset="0"/>
                <a:cs typeface="Arial" charset="0"/>
              </a:defRPr>
            </a:lvl1pPr>
            <a:lvl2pPr marL="977900" indent="-255588">
              <a:tabLst>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Lst>
              <a:defRPr sz="2800">
                <a:solidFill>
                  <a:schemeClr val="tx1"/>
                </a:solidFill>
                <a:latin typeface="Arial" charset="0"/>
                <a:cs typeface="Arial" charset="0"/>
              </a:defRPr>
            </a:lvl2pPr>
            <a:lvl3pPr marL="1385888">
              <a:tabLst>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Lst>
              <a:defRPr sz="2400">
                <a:solidFill>
                  <a:schemeClr val="tx1"/>
                </a:solidFill>
                <a:latin typeface="Arial" charset="0"/>
                <a:cs typeface="Arial" charset="0"/>
              </a:defRPr>
            </a:lvl3pPr>
            <a:lvl4pPr>
              <a:tabLst>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Lst>
              <a:defRPr sz="2000">
                <a:solidFill>
                  <a:schemeClr val="tx1"/>
                </a:solidFill>
                <a:latin typeface="Arial" charset="0"/>
                <a:cs typeface="Arial" charset="0"/>
              </a:defRPr>
            </a:lvl4pPr>
            <a:lvl5pPr>
              <a:tabLst>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Lst>
              <a:defRPr sz="2000">
                <a:solidFill>
                  <a:schemeClr val="tx1"/>
                </a:solidFill>
                <a:latin typeface="Arial" charset="0"/>
                <a:cs typeface="Arial" charset="0"/>
              </a:defRPr>
            </a:lvl5pPr>
            <a:lvl6pPr>
              <a:tabLst>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Lst>
              <a:defRPr sz="2000">
                <a:solidFill>
                  <a:schemeClr val="tx1"/>
                </a:solidFill>
                <a:latin typeface="Arial" charset="0"/>
                <a:cs typeface="Arial" charset="0"/>
              </a:defRPr>
            </a:lvl6pPr>
            <a:lvl7pPr>
              <a:tabLst>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Lst>
              <a:defRPr sz="2000">
                <a:solidFill>
                  <a:schemeClr val="tx1"/>
                </a:solidFill>
                <a:latin typeface="Arial" charset="0"/>
                <a:cs typeface="Arial" charset="0"/>
              </a:defRPr>
            </a:lvl7pPr>
            <a:lvl8pPr>
              <a:tabLst>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Lst>
              <a:defRPr sz="2000">
                <a:solidFill>
                  <a:schemeClr val="tx1"/>
                </a:solidFill>
                <a:latin typeface="Arial" charset="0"/>
                <a:cs typeface="Arial" charset="0"/>
              </a:defRPr>
            </a:lvl8pPr>
            <a:lvl9pPr>
              <a:tabLst>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Lst>
              <a:defRPr sz="2000">
                <a:solidFill>
                  <a:schemeClr val="tx1"/>
                </a:solidFill>
                <a:latin typeface="Arial" charset="0"/>
                <a:cs typeface="Arial" charset="0"/>
              </a:defRPr>
            </a:lvl9pPr>
          </a:lstStyle>
          <a:p>
            <a:pPr eaLnBrk="1" hangingPunct="1">
              <a:lnSpc>
                <a:spcPct val="100000"/>
              </a:lnSpc>
              <a:spcBef>
                <a:spcPts val="800"/>
              </a:spcBef>
              <a:spcAft>
                <a:spcPts val="0"/>
              </a:spcAft>
              <a:buFontTx/>
              <a:buChar char="•"/>
            </a:pPr>
            <a:r>
              <a:rPr dirty="0"/>
              <a:t>TESEP will only succeed in the long term if we continue to grow our partnerships</a:t>
            </a:r>
          </a:p>
          <a:p>
            <a:pPr eaLnBrk="1" hangingPunct="1">
              <a:lnSpc>
                <a:spcPct val="100000"/>
              </a:lnSpc>
              <a:spcBef>
                <a:spcPts val="1200"/>
              </a:spcBef>
              <a:spcAft>
                <a:spcPts val="0"/>
              </a:spcAft>
              <a:buFontTx/>
              <a:buChar char="•"/>
            </a:pPr>
            <a:r>
              <a:rPr dirty="0"/>
              <a:t>Contact either</a:t>
            </a:r>
          </a:p>
          <a:p>
            <a:pPr lvl="1" eaLnBrk="1" hangingPunct="1">
              <a:spcBef>
                <a:spcPts val="1200"/>
              </a:spcBef>
            </a:pPr>
            <a:r>
              <a:rPr lang="en-AU" dirty="0"/>
              <a:t>Executive Officer, Greg McNamara</a:t>
            </a:r>
          </a:p>
          <a:p>
            <a:pPr marL="1163638" lvl="2" indent="-177800" eaLnBrk="1" hangingPunct="1">
              <a:spcBef>
                <a:spcPts val="200"/>
              </a:spcBef>
              <a:tabLst>
                <a:tab pos="62865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Lst>
            </a:pPr>
            <a:r>
              <a:rPr lang="en-AU" dirty="0">
                <a:solidFill>
                  <a:srgbClr val="2D2DB9"/>
                </a:solidFill>
              </a:rPr>
              <a:t>eo@tesep.org.au</a:t>
            </a:r>
          </a:p>
          <a:p>
            <a:pPr lvl="1" eaLnBrk="1" hangingPunct="1">
              <a:spcBef>
                <a:spcPts val="1200"/>
              </a:spcBef>
            </a:pPr>
            <a:r>
              <a:rPr lang="en-AU" dirty="0"/>
              <a:t>Chairperson, Jill Stevens</a:t>
            </a:r>
          </a:p>
          <a:p>
            <a:pPr marL="1163638" lvl="2" indent="-177800" eaLnBrk="1" hangingPunct="1">
              <a:spcBef>
                <a:spcPts val="200"/>
              </a:spcBef>
            </a:pPr>
            <a:r>
              <a:rPr lang="en-AU" dirty="0">
                <a:solidFill>
                  <a:srgbClr val="2D2DB9"/>
                </a:solidFill>
              </a:rPr>
              <a:t>cp@tesep.org.au</a:t>
            </a:r>
          </a:p>
          <a:p>
            <a:pPr eaLnBrk="1" hangingPunct="1">
              <a:lnSpc>
                <a:spcPct val="100000"/>
              </a:lnSpc>
              <a:spcBef>
                <a:spcPts val="1200"/>
              </a:spcBef>
              <a:spcAft>
                <a:spcPts val="0"/>
              </a:spcAft>
            </a:pPr>
            <a:r>
              <a:rPr dirty="0"/>
              <a:t>	to discuss the options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261084"/>
            <a:ext cx="5041392" cy="14081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3789039"/>
            <a:ext cx="5041392" cy="110337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4958924"/>
            <a:ext cx="5041392" cy="1670304"/>
          </a:xfrm>
          <a:prstGeom prst="rect">
            <a:avLst/>
          </a:prstGeom>
        </p:spPr>
      </p:pic>
      <p:sp>
        <p:nvSpPr>
          <p:cNvPr id="17410" name="Rectangle 1"/>
          <p:cNvSpPr>
            <a:spLocks noGrp="1" noChangeArrowheads="1"/>
          </p:cNvSpPr>
          <p:nvPr>
            <p:ph type="body" idx="4294967295"/>
          </p:nvPr>
        </p:nvSpPr>
        <p:spPr>
          <a:xfrm>
            <a:off x="390525" y="1728788"/>
            <a:ext cx="6380163" cy="343492"/>
          </a:xfrm>
          <a:prstGeom prst="rect">
            <a:avLst/>
          </a:prstGeom>
        </p:spPr>
        <p:txBody>
          <a:bodyPr lIns="0" tIns="0" rIns="0" bIns="0">
            <a:spAutoFit/>
          </a:bodyPr>
          <a:lstStyle/>
          <a:p>
            <a:pPr marL="180975" indent="-180975" eaLnBrk="1" hangingPunct="1">
              <a:lnSpc>
                <a:spcPct val="93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dirty="0"/>
              <a:t>TESEP wishes to thank the following partners</a:t>
            </a:r>
          </a:p>
        </p:txBody>
      </p:sp>
      <p:sp>
        <p:nvSpPr>
          <p:cNvPr id="9218" name="Rectangle 2"/>
          <p:cNvSpPr>
            <a:spLocks noGrp="1" noChangeArrowheads="1"/>
          </p:cNvSpPr>
          <p:nvPr>
            <p:ph type="title" idx="4294967295"/>
          </p:nvPr>
        </p:nvSpPr>
        <p:spPr>
          <a:xfrm>
            <a:off x="390525" y="998538"/>
            <a:ext cx="1939634" cy="618631"/>
          </a:xfrm>
          <a:prstGeom prst="rect">
            <a:avLst/>
          </a:prstGeom>
        </p:spPr>
        <p:txBody>
          <a:bodyPr wrap="none" lIns="0" rIns="0" bIns="0">
            <a:spAutoFit/>
          </a:bodyPr>
          <a:lstStyle/>
          <a:p>
            <a:pPr eaLnBrk="1" hangingPunct="1">
              <a:lnSpc>
                <a:spcPct val="93000"/>
              </a:lnSpc>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sz="4000" dirty="0">
                <a:latin typeface="Arial" pitchFamily="34" charset="0"/>
                <a:ea typeface="+mn-ea"/>
                <a:cs typeface="Arial" pitchFamily="34" charset="0"/>
              </a:rPr>
              <a:t>Partners</a:t>
            </a:r>
          </a:p>
        </p:txBody>
      </p:sp>
      <p:sp>
        <p:nvSpPr>
          <p:cNvPr id="17412" name="Text Box 3"/>
          <p:cNvSpPr txBox="1">
            <a:spLocks noChangeArrowheads="1"/>
          </p:cNvSpPr>
          <p:nvPr/>
        </p:nvSpPr>
        <p:spPr bwMode="auto">
          <a:xfrm>
            <a:off x="396875" y="2586038"/>
            <a:ext cx="13659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defTabSz="449263" eaLnBrk="1">
              <a:buClr>
                <a:srgbClr val="000000"/>
              </a:buClr>
              <a:buSzPct val="100000"/>
              <a:buFont typeface="Times New Roman" pitchFamily="18" charset="0"/>
              <a:buNone/>
            </a:pPr>
            <a:r>
              <a:rPr lang="en-AU" sz="2000" b="1" dirty="0">
                <a:solidFill>
                  <a:srgbClr val="000000"/>
                </a:solidFill>
              </a:rPr>
              <a:t>PRINCIPAL</a:t>
            </a:r>
          </a:p>
        </p:txBody>
      </p:sp>
      <p:sp>
        <p:nvSpPr>
          <p:cNvPr id="17413" name="Text Box 4"/>
          <p:cNvSpPr txBox="1">
            <a:spLocks noChangeArrowheads="1"/>
          </p:cNvSpPr>
          <p:nvPr/>
        </p:nvSpPr>
        <p:spPr bwMode="auto">
          <a:xfrm>
            <a:off x="395288" y="3954463"/>
            <a:ext cx="1308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defTabSz="449263" eaLnBrk="1">
              <a:buClr>
                <a:srgbClr val="000000"/>
              </a:buClr>
              <a:buSzPct val="100000"/>
              <a:buFont typeface="Times New Roman" pitchFamily="18" charset="0"/>
              <a:buNone/>
            </a:pPr>
            <a:r>
              <a:rPr lang="en-AU" sz="2000" b="1">
                <a:solidFill>
                  <a:srgbClr val="000000"/>
                </a:solidFill>
              </a:rPr>
              <a:t>PLATINUM</a:t>
            </a:r>
          </a:p>
        </p:txBody>
      </p:sp>
      <p:sp>
        <p:nvSpPr>
          <p:cNvPr id="17414" name="Text Box 5"/>
          <p:cNvSpPr txBox="1">
            <a:spLocks noChangeArrowheads="1"/>
          </p:cNvSpPr>
          <p:nvPr/>
        </p:nvSpPr>
        <p:spPr bwMode="auto">
          <a:xfrm>
            <a:off x="395288" y="5124744"/>
            <a:ext cx="740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defTabSz="449263" eaLnBrk="1">
              <a:buClr>
                <a:srgbClr val="000000"/>
              </a:buClr>
              <a:buSzPct val="100000"/>
              <a:buFont typeface="Times New Roman" pitchFamily="18" charset="0"/>
              <a:buNone/>
            </a:pPr>
            <a:r>
              <a:rPr lang="en-AU" sz="2000" b="1" dirty="0">
                <a:solidFill>
                  <a:srgbClr val="000000"/>
                </a:solidFill>
              </a:rPr>
              <a:t>GOLD</a:t>
            </a:r>
          </a:p>
        </p:txBody>
      </p:sp>
    </p:spTree>
    <p:extLst>
      <p:ext uri="{BB962C8B-B14F-4D97-AF65-F5344CB8AC3E}">
        <p14:creationId xmlns:p14="http://schemas.microsoft.com/office/powerpoint/2010/main" val="19168303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txBox="1">
            <a:spLocks noGrp="1" noChangeArrowheads="1"/>
          </p:cNvSpPr>
          <p:nvPr>
            <p:ph type="title"/>
          </p:nvPr>
        </p:nvSpPr>
        <p:spPr>
          <a:xfrm>
            <a:off x="390525" y="998538"/>
            <a:ext cx="1939634" cy="572464"/>
          </a:xfrm>
        </p:spPr>
        <p:txBody>
          <a:bodyPr wrap="none" lIns="0" tIns="0" rIns="0" bIns="0">
            <a:spAutoFit/>
          </a:bodyPr>
          <a:lstStyle/>
          <a:p>
            <a:pPr eaLnBrk="1" hangingPunct="1">
              <a:lnSpc>
                <a:spcPct val="93000"/>
              </a:lnSpc>
            </a:pPr>
            <a:r>
              <a:rPr sz="4000" dirty="0">
                <a:latin typeface="Arial" charset="0"/>
                <a:cs typeface="Arial" charset="0"/>
              </a:rPr>
              <a:t>Partners</a:t>
            </a:r>
          </a:p>
        </p:txBody>
      </p:sp>
      <p:sp>
        <p:nvSpPr>
          <p:cNvPr id="24579" name="Text Box 7"/>
          <p:cNvSpPr txBox="1">
            <a:spLocks noChangeArrowheads="1"/>
          </p:cNvSpPr>
          <p:nvPr/>
        </p:nvSpPr>
        <p:spPr bwMode="auto">
          <a:xfrm>
            <a:off x="4356100" y="1924050"/>
            <a:ext cx="4176713"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61950" indent="-180975" eaLnBrk="0" hangingPunct="0">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tx1"/>
                </a:solidFill>
                <a:latin typeface="Calibri" pitchFamily="34" charset="0"/>
                <a:cs typeface="Arial" charset="0"/>
              </a:defRPr>
            </a:lvl1pPr>
            <a:lvl2pPr marL="742950" indent="-285750" eaLnBrk="0" hangingPunct="0">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tx1"/>
                </a:solidFill>
                <a:latin typeface="Calibri" pitchFamily="34" charset="0"/>
                <a:cs typeface="Arial" charset="0"/>
              </a:defRPr>
            </a:lvl2pPr>
            <a:lvl3pPr marL="1143000" indent="-228600" eaLnBrk="0" hangingPunct="0">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tx1"/>
                </a:solidFill>
                <a:latin typeface="Calibri" pitchFamily="34" charset="0"/>
                <a:cs typeface="Arial" charset="0"/>
              </a:defRPr>
            </a:lvl3pPr>
            <a:lvl4pPr marL="1600200" indent="-228600" eaLnBrk="0" hangingPunct="0">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tx1"/>
                </a:solidFill>
                <a:latin typeface="Calibri" pitchFamily="34" charset="0"/>
                <a:cs typeface="Arial" charset="0"/>
              </a:defRPr>
            </a:lvl4pPr>
            <a:lvl5pPr marL="2057400" indent="-228600" eaLnBrk="0" hangingPunct="0">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677863" algn="l"/>
                <a:tab pos="1127125" algn="l"/>
                <a:tab pos="1576388" algn="l"/>
                <a:tab pos="2025650" algn="l"/>
                <a:tab pos="2474913" algn="l"/>
                <a:tab pos="2924175" algn="l"/>
                <a:tab pos="3373438" algn="l"/>
                <a:tab pos="3822700" algn="l"/>
                <a:tab pos="4271963" algn="l"/>
                <a:tab pos="4721225" algn="l"/>
                <a:tab pos="5170488" algn="l"/>
                <a:tab pos="5619750" algn="l"/>
                <a:tab pos="6069013" algn="l"/>
                <a:tab pos="6518275" algn="l"/>
                <a:tab pos="6967538" algn="l"/>
                <a:tab pos="7416800" algn="l"/>
                <a:tab pos="7866063" algn="l"/>
                <a:tab pos="8315325" algn="l"/>
                <a:tab pos="8764588" algn="l"/>
                <a:tab pos="9213850" algn="l"/>
              </a:tabLst>
              <a:defRPr>
                <a:solidFill>
                  <a:schemeClr val="tx1"/>
                </a:solidFill>
                <a:latin typeface="Calibri" pitchFamily="34" charset="0"/>
                <a:cs typeface="Arial" charset="0"/>
              </a:defRPr>
            </a:lvl9pPr>
          </a:lstStyle>
          <a:p>
            <a:pPr eaLnBrk="1" hangingPunct="1">
              <a:spcBef>
                <a:spcPts val="200"/>
              </a:spcBef>
            </a:pPr>
            <a:r>
              <a:rPr lang="en-GB" sz="2000" b="1">
                <a:latin typeface="Arial" charset="0"/>
              </a:rPr>
              <a:t>BRONZE</a:t>
            </a:r>
          </a:p>
          <a:p>
            <a:pPr eaLnBrk="1">
              <a:spcBef>
                <a:spcPts val="200"/>
              </a:spcBef>
              <a:buClr>
                <a:schemeClr val="tx1"/>
              </a:buClr>
              <a:buSzPct val="50000"/>
              <a:buFont typeface="Wingdings" pitchFamily="2" charset="2"/>
              <a:buChar char="l"/>
            </a:pPr>
            <a:r>
              <a:rPr lang="en-GB" sz="1200" b="1">
                <a:latin typeface="Arial" charset="0"/>
              </a:rPr>
              <a:t>Anglo Coal</a:t>
            </a:r>
          </a:p>
          <a:p>
            <a:pPr eaLnBrk="1">
              <a:spcBef>
                <a:spcPts val="200"/>
              </a:spcBef>
              <a:buClr>
                <a:schemeClr val="tx1"/>
              </a:buClr>
              <a:buSzPct val="50000"/>
              <a:buFont typeface="Wingdings" pitchFamily="2" charset="2"/>
              <a:buChar char="l"/>
            </a:pPr>
            <a:r>
              <a:rPr lang="en-GB" sz="1200" b="1">
                <a:latin typeface="Arial" charset="0"/>
              </a:rPr>
              <a:t>Australian Nuclear Science and Technology Organisation</a:t>
            </a:r>
          </a:p>
          <a:p>
            <a:pPr eaLnBrk="1">
              <a:spcBef>
                <a:spcPts val="200"/>
              </a:spcBef>
              <a:buClr>
                <a:schemeClr val="tx1"/>
              </a:buClr>
              <a:buSzPct val="50000"/>
              <a:buFont typeface="Wingdings" pitchFamily="2" charset="2"/>
              <a:buChar char="l"/>
            </a:pPr>
            <a:r>
              <a:rPr lang="en-GB" sz="1200" b="1">
                <a:latin typeface="Arial" charset="0"/>
              </a:rPr>
              <a:t>CS Energy</a:t>
            </a:r>
          </a:p>
          <a:p>
            <a:pPr eaLnBrk="1">
              <a:spcBef>
                <a:spcPts val="200"/>
              </a:spcBef>
              <a:buClr>
                <a:schemeClr val="tx1"/>
              </a:buClr>
              <a:buSzPct val="50000"/>
              <a:buFont typeface="Wingdings" pitchFamily="2" charset="2"/>
              <a:buChar char="l"/>
            </a:pPr>
            <a:r>
              <a:rPr lang="en-US" sz="1200" b="1">
                <a:latin typeface="Arial" charset="0"/>
              </a:rPr>
              <a:t>Department of Sustainability and Environment</a:t>
            </a:r>
            <a:r>
              <a:rPr lang="en-GB" sz="1200" b="1">
                <a:latin typeface="Arial" charset="0"/>
              </a:rPr>
              <a:t>, Vic</a:t>
            </a:r>
          </a:p>
          <a:p>
            <a:pPr eaLnBrk="1">
              <a:spcBef>
                <a:spcPts val="200"/>
              </a:spcBef>
              <a:buClr>
                <a:schemeClr val="tx1"/>
              </a:buClr>
              <a:buSzPct val="50000"/>
              <a:buFont typeface="Wingdings" pitchFamily="2" charset="2"/>
              <a:buChar char="l"/>
            </a:pPr>
            <a:r>
              <a:rPr lang="en-GB" sz="1200" b="1">
                <a:latin typeface="Arial" charset="0"/>
              </a:rPr>
              <a:t>Essential Petroleum</a:t>
            </a:r>
          </a:p>
          <a:p>
            <a:pPr eaLnBrk="1">
              <a:spcBef>
                <a:spcPts val="200"/>
              </a:spcBef>
              <a:buClr>
                <a:schemeClr val="tx1"/>
              </a:buClr>
              <a:buSzPct val="50000"/>
              <a:buFont typeface="Wingdings" pitchFamily="2" charset="2"/>
              <a:buChar char="l"/>
            </a:pPr>
            <a:r>
              <a:rPr lang="en-GB" sz="1200" b="1">
                <a:latin typeface="Arial" charset="0"/>
              </a:rPr>
              <a:t>Flinders University</a:t>
            </a:r>
          </a:p>
          <a:p>
            <a:pPr eaLnBrk="1">
              <a:spcBef>
                <a:spcPts val="200"/>
              </a:spcBef>
              <a:buClr>
                <a:schemeClr val="tx1"/>
              </a:buClr>
              <a:buSzPct val="50000"/>
              <a:buFont typeface="Wingdings" pitchFamily="2" charset="2"/>
              <a:buChar char="l"/>
            </a:pPr>
            <a:r>
              <a:rPr lang="en-GB" sz="1200" b="1">
                <a:latin typeface="Arial" charset="0"/>
              </a:rPr>
              <a:t>Gordon Wakelin King</a:t>
            </a:r>
          </a:p>
          <a:p>
            <a:pPr eaLnBrk="1">
              <a:spcBef>
                <a:spcPts val="200"/>
              </a:spcBef>
              <a:buClr>
                <a:schemeClr val="tx1"/>
              </a:buClr>
              <a:buSzPct val="50000"/>
              <a:buFont typeface="Wingdings" pitchFamily="2" charset="2"/>
              <a:buChar char="l"/>
            </a:pPr>
            <a:r>
              <a:rPr lang="en-GB" sz="1200" b="1">
                <a:latin typeface="Arial" charset="0"/>
              </a:rPr>
              <a:t>Great Artesian Basin Coordinating Committee</a:t>
            </a:r>
          </a:p>
          <a:p>
            <a:pPr eaLnBrk="1">
              <a:spcBef>
                <a:spcPts val="200"/>
              </a:spcBef>
              <a:buClr>
                <a:schemeClr val="tx1"/>
              </a:buClr>
              <a:buSzPct val="50000"/>
              <a:buFont typeface="Wingdings" pitchFamily="2" charset="2"/>
              <a:buChar char="l"/>
            </a:pPr>
            <a:r>
              <a:rPr lang="en-GB" sz="1200" b="1">
                <a:latin typeface="Arial" charset="0"/>
              </a:rPr>
              <a:t>Hot Dry Rocks</a:t>
            </a:r>
          </a:p>
          <a:p>
            <a:pPr eaLnBrk="1">
              <a:spcBef>
                <a:spcPts val="200"/>
              </a:spcBef>
              <a:buClr>
                <a:schemeClr val="tx1"/>
              </a:buClr>
              <a:buSzPct val="50000"/>
              <a:buFont typeface="Wingdings" pitchFamily="2" charset="2"/>
              <a:buChar char="l"/>
            </a:pPr>
            <a:r>
              <a:rPr lang="en-GB" sz="1200" b="1">
                <a:latin typeface="Arial" charset="0"/>
              </a:rPr>
              <a:t>Macquarie University</a:t>
            </a:r>
          </a:p>
          <a:p>
            <a:pPr eaLnBrk="1">
              <a:spcBef>
                <a:spcPts val="200"/>
              </a:spcBef>
              <a:buClr>
                <a:schemeClr val="tx1"/>
              </a:buClr>
              <a:buSzPct val="50000"/>
              <a:buFont typeface="Wingdings" pitchFamily="2" charset="2"/>
              <a:buChar char="l"/>
            </a:pPr>
            <a:r>
              <a:rPr lang="en-GB" sz="1200" b="1">
                <a:latin typeface="Arial" charset="0"/>
              </a:rPr>
              <a:t>Sandy Menpes</a:t>
            </a:r>
          </a:p>
          <a:p>
            <a:pPr eaLnBrk="1">
              <a:spcBef>
                <a:spcPts val="200"/>
              </a:spcBef>
              <a:buClr>
                <a:schemeClr val="tx1"/>
              </a:buClr>
              <a:buSzPct val="50000"/>
              <a:buFont typeface="Wingdings" pitchFamily="2" charset="2"/>
              <a:buChar char="l"/>
            </a:pPr>
            <a:r>
              <a:rPr lang="en-GB" sz="1200" b="1">
                <a:latin typeface="Arial" charset="0"/>
              </a:rPr>
              <a:t>Monash Energy</a:t>
            </a:r>
          </a:p>
          <a:p>
            <a:pPr eaLnBrk="1">
              <a:spcBef>
                <a:spcPts val="200"/>
              </a:spcBef>
              <a:buClr>
                <a:schemeClr val="tx1"/>
              </a:buClr>
              <a:buSzPct val="50000"/>
              <a:buFont typeface="Wingdings" pitchFamily="2" charset="2"/>
              <a:buChar char="l"/>
            </a:pPr>
            <a:r>
              <a:rPr lang="en-GB" sz="1200" b="1">
                <a:latin typeface="Arial" charset="0"/>
              </a:rPr>
              <a:t>Museum Victoria</a:t>
            </a:r>
          </a:p>
          <a:p>
            <a:pPr eaLnBrk="1">
              <a:spcBef>
                <a:spcPts val="200"/>
              </a:spcBef>
              <a:buClr>
                <a:schemeClr val="tx1"/>
              </a:buClr>
              <a:buSzPct val="50000"/>
              <a:buFont typeface="Wingdings" pitchFamily="2" charset="2"/>
              <a:buChar char="l"/>
            </a:pPr>
            <a:r>
              <a:rPr lang="en-GB" sz="1200" b="1">
                <a:latin typeface="Arial" charset="0"/>
              </a:rPr>
              <a:t>Our Water Our Future, Vic</a:t>
            </a:r>
          </a:p>
          <a:p>
            <a:pPr eaLnBrk="1">
              <a:spcBef>
                <a:spcPts val="200"/>
              </a:spcBef>
              <a:buClr>
                <a:schemeClr val="tx1"/>
              </a:buClr>
              <a:buSzPct val="50000"/>
              <a:buFont typeface="Wingdings" pitchFamily="2" charset="2"/>
              <a:buChar char="l"/>
            </a:pPr>
            <a:r>
              <a:rPr lang="en-GB" sz="1200" b="1">
                <a:latin typeface="Arial" charset="0"/>
              </a:rPr>
              <a:t>Petroleum Geo-Services</a:t>
            </a:r>
          </a:p>
          <a:p>
            <a:pPr eaLnBrk="1">
              <a:spcBef>
                <a:spcPts val="200"/>
              </a:spcBef>
              <a:buClr>
                <a:schemeClr val="tx1"/>
              </a:buClr>
              <a:buSzPct val="50000"/>
              <a:buFont typeface="Wingdings" pitchFamily="2" charset="2"/>
              <a:buChar char="l"/>
            </a:pPr>
            <a:r>
              <a:rPr lang="en-GB" sz="1200" b="1">
                <a:latin typeface="Arial" charset="0"/>
              </a:rPr>
              <a:t>Primary Industries and Resources SA</a:t>
            </a:r>
          </a:p>
          <a:p>
            <a:pPr eaLnBrk="1">
              <a:spcBef>
                <a:spcPts val="200"/>
              </a:spcBef>
              <a:buClr>
                <a:schemeClr val="tx1"/>
              </a:buClr>
              <a:buSzPct val="50000"/>
              <a:buFont typeface="Wingdings" pitchFamily="2" charset="2"/>
              <a:buChar char="l"/>
            </a:pPr>
            <a:r>
              <a:rPr lang="en-GB" sz="1200" b="1">
                <a:latin typeface="Arial" charset="0"/>
              </a:rPr>
              <a:t>Stanwell Corporation</a:t>
            </a:r>
          </a:p>
          <a:p>
            <a:pPr eaLnBrk="1">
              <a:spcBef>
                <a:spcPts val="200"/>
              </a:spcBef>
              <a:buClr>
                <a:schemeClr val="tx1"/>
              </a:buClr>
              <a:buSzPct val="50000"/>
              <a:buFont typeface="Wingdings" pitchFamily="2" charset="2"/>
              <a:buChar char="l"/>
            </a:pPr>
            <a:r>
              <a:rPr lang="en-GB" sz="1200" b="1">
                <a:latin typeface="Arial" charset="0"/>
              </a:rPr>
              <a:t>Velseis</a:t>
            </a:r>
          </a:p>
          <a:p>
            <a:pPr eaLnBrk="1">
              <a:spcBef>
                <a:spcPts val="200"/>
              </a:spcBef>
              <a:buClr>
                <a:schemeClr val="tx1"/>
              </a:buClr>
              <a:buSzPct val="50000"/>
              <a:buFont typeface="Wingdings" pitchFamily="2" charset="2"/>
              <a:buChar char="l"/>
            </a:pPr>
            <a:r>
              <a:rPr lang="en-GB" sz="1200" b="1">
                <a:latin typeface="Arial" charset="0"/>
              </a:rPr>
              <a:t>ZeroGen</a:t>
            </a:r>
          </a:p>
        </p:txBody>
      </p:sp>
      <p:sp>
        <p:nvSpPr>
          <p:cNvPr id="24580" name="Text Box 3"/>
          <p:cNvSpPr txBox="1">
            <a:spLocks noChangeArrowheads="1"/>
          </p:cNvSpPr>
          <p:nvPr/>
        </p:nvSpPr>
        <p:spPr bwMode="auto">
          <a:xfrm>
            <a:off x="379413" y="1924050"/>
            <a:ext cx="4192587"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180975" indent="-18097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1pPr>
            <a:lvl2pPr marL="628650" indent="-1825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eaLnBrk="1">
              <a:spcBef>
                <a:spcPts val="1200"/>
              </a:spcBef>
            </a:pPr>
            <a:r>
              <a:rPr lang="en-GB" sz="2000" b="1" dirty="0">
                <a:latin typeface="Arial" charset="0"/>
              </a:rPr>
              <a:t>SILVER</a:t>
            </a:r>
          </a:p>
          <a:p>
            <a:pPr eaLnBrk="1" hangingPunct="1">
              <a:spcBef>
                <a:spcPts val="600"/>
              </a:spcBef>
              <a:buClr>
                <a:schemeClr val="tx1"/>
              </a:buClr>
              <a:buFontTx/>
              <a:buChar char="•"/>
            </a:pPr>
            <a:r>
              <a:rPr lang="en-GB" sz="1600" b="1" dirty="0">
                <a:latin typeface="Arial" charset="0"/>
              </a:rPr>
              <a:t>The Australian National University</a:t>
            </a:r>
          </a:p>
          <a:p>
            <a:pPr eaLnBrk="1" hangingPunct="1">
              <a:spcBef>
                <a:spcPts val="1200"/>
              </a:spcBef>
              <a:buClr>
                <a:schemeClr val="tx1"/>
              </a:buClr>
              <a:buFontTx/>
              <a:buChar char="•"/>
            </a:pPr>
            <a:r>
              <a:rPr lang="en-US" sz="1600" b="1" dirty="0">
                <a:latin typeface="Arial" charset="0"/>
              </a:rPr>
              <a:t>Department of Primary Industries, Vic</a:t>
            </a:r>
            <a:endParaRPr lang="en-GB" sz="1600" b="1" dirty="0">
              <a:latin typeface="Arial" charset="0"/>
            </a:endParaRPr>
          </a:p>
          <a:p>
            <a:pPr eaLnBrk="1" hangingPunct="1">
              <a:spcBef>
                <a:spcPts val="1200"/>
              </a:spcBef>
              <a:buClr>
                <a:schemeClr val="tx1"/>
              </a:buClr>
              <a:buFontTx/>
              <a:buChar char="•"/>
            </a:pPr>
            <a:r>
              <a:rPr lang="en-GB" sz="1600" b="1" dirty="0">
                <a:latin typeface="Arial" charset="0"/>
              </a:rPr>
              <a:t>Pitney Bowes Business Insight</a:t>
            </a:r>
          </a:p>
          <a:p>
            <a:pPr eaLnBrk="1">
              <a:spcBef>
                <a:spcPts val="1200"/>
              </a:spcBef>
              <a:buClr>
                <a:schemeClr val="tx1"/>
              </a:buClr>
              <a:buFontTx/>
              <a:buChar char="•"/>
            </a:pPr>
            <a:r>
              <a:rPr lang="en-GB" sz="1600" b="1" dirty="0" err="1">
                <a:latin typeface="Arial" charset="0"/>
              </a:rPr>
              <a:t>PowerWorks</a:t>
            </a:r>
            <a:endParaRPr lang="en-GB" sz="1600" b="1" dirty="0">
              <a:latin typeface="Arial" charset="0"/>
            </a:endParaRPr>
          </a:p>
          <a:p>
            <a:pPr eaLnBrk="1">
              <a:spcBef>
                <a:spcPts val="1200"/>
              </a:spcBef>
              <a:buClr>
                <a:schemeClr val="tx1"/>
              </a:buClr>
              <a:buFontTx/>
              <a:buChar char="•"/>
            </a:pPr>
            <a:r>
              <a:rPr lang="en-GB" sz="1600" b="1" dirty="0">
                <a:latin typeface="Arial" charset="0"/>
              </a:rPr>
              <a:t>Queensland Resources Council</a:t>
            </a:r>
          </a:p>
          <a:p>
            <a:pPr eaLnBrk="1">
              <a:spcBef>
                <a:spcPts val="1200"/>
              </a:spcBef>
              <a:buClr>
                <a:schemeClr val="tx1"/>
              </a:buClr>
              <a:buFontTx/>
              <a:buChar char="•"/>
            </a:pPr>
            <a:r>
              <a:rPr lang="en-GB" sz="1600" b="1" dirty="0">
                <a:latin typeface="Arial" charset="0"/>
              </a:rPr>
              <a:t>Rob Kirk Consultants</a:t>
            </a:r>
          </a:p>
          <a:p>
            <a:pPr eaLnBrk="1">
              <a:spcBef>
                <a:spcPts val="1200"/>
              </a:spcBef>
              <a:buClr>
                <a:schemeClr val="tx1"/>
              </a:buClr>
              <a:buFontTx/>
              <a:buChar char="•"/>
            </a:pPr>
            <a:r>
              <a:rPr lang="en-GB" sz="1600" b="1" dirty="0">
                <a:latin typeface="Arial" charset="0"/>
              </a:rPr>
              <a:t>The University of Sydney</a:t>
            </a:r>
          </a:p>
          <a:p>
            <a:pPr eaLnBrk="1">
              <a:spcBef>
                <a:spcPts val="1200"/>
              </a:spcBef>
              <a:buClr>
                <a:schemeClr val="tx1"/>
              </a:buClr>
              <a:buFontTx/>
              <a:buChar char="•"/>
            </a:pPr>
            <a:r>
              <a:rPr lang="en-GB" sz="1600" b="1" dirty="0">
                <a:latin typeface="Arial" charset="0"/>
              </a:rPr>
              <a:t>University of Tasmania </a:t>
            </a:r>
          </a:p>
          <a:p>
            <a:pPr lvl="1" eaLnBrk="1">
              <a:spcBef>
                <a:spcPts val="1200"/>
              </a:spcBef>
              <a:buClr>
                <a:srgbClr val="FFFFFF"/>
              </a:buClr>
              <a:buFontTx/>
              <a:buChar char="•"/>
            </a:pPr>
            <a:endParaRPr lang="en-GB" sz="1600" b="1" dirty="0">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Freeform 1"/>
          <p:cNvSpPr/>
          <p:nvPr/>
        </p:nvSpPr>
        <p:spPr>
          <a:xfrm>
            <a:off x="390525" y="998538"/>
            <a:ext cx="3851059" cy="5485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0" rIns="0" bIns="0" anchor="ctr" compatLnSpc="0">
            <a:spAutoFit/>
          </a:bodyPr>
          <a:lstStyle/>
          <a:p>
            <a:pPr fontAlgn="auto">
              <a:lnSpc>
                <a:spcPct val="93000"/>
              </a:lnSpc>
              <a:spcBef>
                <a:spcPts val="0"/>
              </a:spcBef>
              <a:spcAft>
                <a:spcPts val="0"/>
              </a:spcAft>
              <a:defRPr/>
            </a:pPr>
            <a:r>
              <a:rPr lang="en-AU" sz="4000" dirty="0">
                <a:solidFill>
                  <a:srgbClr val="000000"/>
                </a:solidFill>
                <a:latin typeface="Arial" pitchFamily="34" charset="0"/>
                <a:ea typeface="Arial Unicode MS" pitchFamily="2"/>
                <a:cs typeface="Arial" pitchFamily="34" charset="0"/>
              </a:rPr>
              <a:t>TESEP</a:t>
            </a:r>
          </a:p>
        </p:txBody>
      </p:sp>
      <p:sp>
        <p:nvSpPr>
          <p:cNvPr id="3" name="Freeform 2"/>
          <p:cNvSpPr/>
          <p:nvPr/>
        </p:nvSpPr>
        <p:spPr>
          <a:xfrm>
            <a:off x="390525" y="1728788"/>
            <a:ext cx="7404100" cy="31095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57600" rIns="0" bIns="0" compatLnSpc="0"/>
          <a:lstStyle/>
          <a:p>
            <a:pPr marL="266700" indent="-266700" fontAlgn="auto">
              <a:spcBef>
                <a:spcPts val="800"/>
              </a:spcBef>
              <a:spcAft>
                <a:spcPts val="0"/>
              </a:spcAft>
              <a:defRPr/>
            </a:pPr>
            <a:r>
              <a:rPr lang="en-AU" sz="2400" dirty="0">
                <a:solidFill>
                  <a:srgbClr val="000000"/>
                </a:solidFill>
                <a:latin typeface="Arial" pitchFamily="34" charset="0"/>
                <a:ea typeface="Arial Unicode MS" pitchFamily="2"/>
                <a:cs typeface="Arial" pitchFamily="34" charset="0"/>
              </a:rPr>
              <a:t>Also wishes to thank:</a:t>
            </a:r>
          </a:p>
          <a:p>
            <a:pPr marL="444500" lvl="2" indent="-177800" fontAlgn="auto">
              <a:spcBef>
                <a:spcPts val="1600"/>
              </a:spcBef>
              <a:spcAft>
                <a:spcPts val="0"/>
              </a:spcAft>
              <a:buClr>
                <a:srgbClr val="000000"/>
              </a:buClr>
              <a:buSzPct val="100000"/>
              <a:buFont typeface="Arial" pitchFamily="34" charset="0"/>
              <a:buChar char="•"/>
              <a:defRPr/>
            </a:pPr>
            <a:r>
              <a:rPr lang="en-AU" sz="2000" dirty="0">
                <a:solidFill>
                  <a:srgbClr val="000000"/>
                </a:solidFill>
                <a:latin typeface="Arial" pitchFamily="34" charset="0"/>
                <a:ea typeface="Arial Unicode MS" pitchFamily="2"/>
                <a:cs typeface="Arial" pitchFamily="34" charset="0"/>
              </a:rPr>
              <a:t>Australian Geoscience Council</a:t>
            </a:r>
          </a:p>
          <a:p>
            <a:pPr marL="444500" lvl="2" indent="-177800" fontAlgn="auto">
              <a:spcBef>
                <a:spcPts val="1600"/>
              </a:spcBef>
              <a:spcAft>
                <a:spcPts val="0"/>
              </a:spcAft>
              <a:buClr>
                <a:srgbClr val="000000"/>
              </a:buClr>
              <a:buSzPct val="100000"/>
              <a:buFont typeface="Arial" pitchFamily="34" charset="0"/>
              <a:buChar char="•"/>
              <a:defRPr/>
            </a:pPr>
            <a:r>
              <a:rPr lang="en-AU" sz="2000" dirty="0">
                <a:solidFill>
                  <a:srgbClr val="000000"/>
                </a:solidFill>
                <a:latin typeface="Arial" pitchFamily="34" charset="0"/>
                <a:ea typeface="Arial Unicode MS" pitchFamily="2"/>
                <a:cs typeface="Arial" pitchFamily="34" charset="0"/>
              </a:rPr>
              <a:t>Australasian Institute of Mining and Metallurgy</a:t>
            </a:r>
          </a:p>
          <a:p>
            <a:pPr marL="444500" lvl="2" indent="-177800" fontAlgn="auto">
              <a:spcBef>
                <a:spcPts val="1600"/>
              </a:spcBef>
              <a:spcAft>
                <a:spcPts val="0"/>
              </a:spcAft>
              <a:buClr>
                <a:srgbClr val="000000"/>
              </a:buClr>
              <a:buSzPct val="100000"/>
              <a:buFont typeface="Arial" pitchFamily="34" charset="0"/>
              <a:buChar char="•"/>
              <a:defRPr/>
            </a:pPr>
            <a:r>
              <a:rPr lang="en-AU" sz="2000" dirty="0">
                <a:solidFill>
                  <a:srgbClr val="000000"/>
                </a:solidFill>
                <a:latin typeface="Arial" pitchFamily="34" charset="0"/>
                <a:ea typeface="Arial Unicode MS" pitchFamily="2"/>
                <a:cs typeface="Arial" pitchFamily="34" charset="0"/>
              </a:rPr>
              <a:t>Geoscience Australia</a:t>
            </a:r>
          </a:p>
          <a:p>
            <a:pPr marL="444500" lvl="2" indent="-177800" fontAlgn="auto">
              <a:spcBef>
                <a:spcPts val="1600"/>
              </a:spcBef>
              <a:spcAft>
                <a:spcPts val="0"/>
              </a:spcAft>
              <a:buClr>
                <a:srgbClr val="000000"/>
              </a:buClr>
              <a:buSzPct val="100000"/>
              <a:buFont typeface="Arial" pitchFamily="34" charset="0"/>
              <a:buChar char="•"/>
              <a:defRPr/>
            </a:pPr>
            <a:r>
              <a:rPr lang="en-AU" sz="2000" dirty="0">
                <a:solidFill>
                  <a:srgbClr val="000000"/>
                </a:solidFill>
                <a:latin typeface="Arial" pitchFamily="34" charset="0"/>
                <a:ea typeface="Arial Unicode MS" pitchFamily="2"/>
                <a:cs typeface="Arial" pitchFamily="34" charset="0"/>
              </a:rPr>
              <a:t>Minerals Council Australia</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Freeform 1"/>
          <p:cNvSpPr/>
          <p:nvPr/>
        </p:nvSpPr>
        <p:spPr>
          <a:xfrm>
            <a:off x="390525" y="998538"/>
            <a:ext cx="2903091" cy="51315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0" rIns="0" bIns="0" anchor="ctr" compatLnSpc="0">
            <a:spAutoFit/>
          </a:bodyPr>
          <a:lstStyle/>
          <a:p>
            <a:pPr fontAlgn="auto">
              <a:lnSpc>
                <a:spcPct val="87000"/>
              </a:lnSpc>
              <a:spcBef>
                <a:spcPts val="0"/>
              </a:spcBef>
              <a:spcAft>
                <a:spcPts val="0"/>
              </a:spcAft>
              <a:defRPr/>
            </a:pPr>
            <a:r>
              <a:rPr lang="en-GB" sz="4000" dirty="0">
                <a:solidFill>
                  <a:srgbClr val="000000"/>
                </a:solidFill>
                <a:latin typeface="Arial" pitchFamily="34" charset="0"/>
                <a:ea typeface="Arial Unicode MS" pitchFamily="2"/>
                <a:cs typeface="Arial" pitchFamily="34" charset="0"/>
              </a:rPr>
              <a:t>Thank you</a:t>
            </a:r>
          </a:p>
        </p:txBody>
      </p:sp>
      <p:sp>
        <p:nvSpPr>
          <p:cNvPr id="3" name="Freeform 2"/>
          <p:cNvSpPr/>
          <p:nvPr/>
        </p:nvSpPr>
        <p:spPr>
          <a:xfrm>
            <a:off x="444500" y="2019300"/>
            <a:ext cx="8435975" cy="4521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57600" rIns="0" bIns="0" compatLnSpc="0"/>
          <a:lstStyle/>
          <a:p>
            <a:pPr fontAlgn="auto">
              <a:lnSpc>
                <a:spcPct val="81000"/>
              </a:lnSpc>
              <a:spcBef>
                <a:spcPts val="573"/>
              </a:spcBef>
              <a:spcAft>
                <a:spcPts val="573"/>
              </a:spcAft>
              <a:defRPr/>
            </a:pPr>
            <a:endParaRPr lang="en-GB" sz="2400">
              <a:solidFill>
                <a:srgbClr val="000000"/>
              </a:solidFill>
              <a:latin typeface="Times New Roman" pitchFamily="18"/>
              <a:ea typeface="Arial Unicode MS" pitchFamily="2"/>
              <a:cs typeface="Tahoma" pitchFamily="2"/>
            </a:endParaRPr>
          </a:p>
          <a:p>
            <a:pPr fontAlgn="auto">
              <a:lnSpc>
                <a:spcPct val="81000"/>
              </a:lnSpc>
              <a:spcBef>
                <a:spcPts val="573"/>
              </a:spcBef>
              <a:spcAft>
                <a:spcPts val="573"/>
              </a:spcAft>
              <a:defRPr/>
            </a:pPr>
            <a:endParaRPr lang="en-GB" sz="2400">
              <a:solidFill>
                <a:srgbClr val="000000"/>
              </a:solidFill>
              <a:latin typeface="Times New Roman" pitchFamily="18"/>
              <a:ea typeface="Arial Unicode MS" pitchFamily="2"/>
              <a:cs typeface="Tahoma" pitchFamily="2"/>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grpSp>
        <p:nvGrpSpPr>
          <p:cNvPr id="4098" name="Group 1"/>
          <p:cNvGrpSpPr>
            <a:grpSpLocks/>
          </p:cNvGrpSpPr>
          <p:nvPr/>
        </p:nvGrpSpPr>
        <p:grpSpPr bwMode="auto">
          <a:xfrm>
            <a:off x="250825" y="190500"/>
            <a:ext cx="8412163" cy="6472238"/>
            <a:chOff x="250920" y="190440"/>
            <a:chExt cx="8412120" cy="6472440"/>
          </a:xfrm>
        </p:grpSpPr>
        <p:sp>
          <p:nvSpPr>
            <p:cNvPr id="3" name="Freeform 2"/>
            <p:cNvSpPr/>
            <p:nvPr/>
          </p:nvSpPr>
          <p:spPr>
            <a:xfrm>
              <a:off x="5508693" y="193615"/>
              <a:ext cx="3154347" cy="6469265"/>
            </a:xfrm>
            <a:custGeom>
              <a:avLst/>
              <a:gdLst>
                <a:gd name="f0" fmla="val 10800000"/>
                <a:gd name="f1" fmla="val 5400000"/>
                <a:gd name="f2" fmla="val 180"/>
                <a:gd name="f3" fmla="val w"/>
                <a:gd name="f4" fmla="val h"/>
                <a:gd name="f5" fmla="val 0"/>
                <a:gd name="f6" fmla="val 1988"/>
                <a:gd name="f7" fmla="val 4077"/>
                <a:gd name="f8" fmla="val 2669"/>
                <a:gd name="f9" fmla="val 2611"/>
                <a:gd name="f10" fmla="val 1987"/>
                <a:gd name="f11" fmla="val 2552"/>
                <a:gd name="f12" fmla="val 1982"/>
                <a:gd name="f13" fmla="val 2495"/>
                <a:gd name="f14" fmla="val 1978"/>
                <a:gd name="f15" fmla="val 2438"/>
                <a:gd name="f16" fmla="val 1972"/>
                <a:gd name="f17" fmla="val 2382"/>
                <a:gd name="f18" fmla="val 1966"/>
                <a:gd name="f19" fmla="val 2324"/>
                <a:gd name="f20" fmla="val 1957"/>
                <a:gd name="f21" fmla="val 2268"/>
                <a:gd name="f22" fmla="val 1948"/>
                <a:gd name="f23" fmla="val 2214"/>
                <a:gd name="f24" fmla="val 1940"/>
                <a:gd name="f25" fmla="val 2157"/>
                <a:gd name="f26" fmla="val 1928"/>
                <a:gd name="f27" fmla="val 2103"/>
                <a:gd name="f28" fmla="val 1918"/>
                <a:gd name="f29" fmla="val 2048"/>
                <a:gd name="f30" fmla="val 1903"/>
                <a:gd name="f31" fmla="val 1994"/>
                <a:gd name="f32" fmla="val 1890"/>
                <a:gd name="f33" fmla="val 1874"/>
                <a:gd name="f34" fmla="val 1887"/>
                <a:gd name="f35" fmla="val 1858"/>
                <a:gd name="f36" fmla="val 1833"/>
                <a:gd name="f37" fmla="val 1840"/>
                <a:gd name="f38" fmla="val 1780"/>
                <a:gd name="f39" fmla="val 1821"/>
                <a:gd name="f40" fmla="val 1729"/>
                <a:gd name="f41" fmla="val 1802"/>
                <a:gd name="f42" fmla="val 1676"/>
                <a:gd name="f43" fmla="val 1781"/>
                <a:gd name="f44" fmla="val 1625"/>
                <a:gd name="f45" fmla="val 1759"/>
                <a:gd name="f46" fmla="val 1574"/>
                <a:gd name="f47" fmla="val 1737"/>
                <a:gd name="f48" fmla="val 1526"/>
                <a:gd name="f49" fmla="val 1714"/>
                <a:gd name="f50" fmla="val 1474"/>
                <a:gd name="f51" fmla="val 1689"/>
                <a:gd name="f52" fmla="val 1424"/>
                <a:gd name="f53" fmla="val 1664"/>
                <a:gd name="f54" fmla="val 1378"/>
                <a:gd name="f55" fmla="val 1638"/>
                <a:gd name="f56" fmla="val 1328"/>
                <a:gd name="f57" fmla="val 1610"/>
                <a:gd name="f58" fmla="val 1281"/>
                <a:gd name="f59" fmla="val 1582"/>
                <a:gd name="f60" fmla="val 1236"/>
                <a:gd name="f61" fmla="val 1553"/>
                <a:gd name="f62" fmla="val 1187"/>
                <a:gd name="f63" fmla="val 1524"/>
                <a:gd name="f64" fmla="val 1142"/>
                <a:gd name="f65" fmla="val 1491"/>
                <a:gd name="f66" fmla="val 1096"/>
                <a:gd name="f67" fmla="val 1461"/>
                <a:gd name="f68" fmla="val 1052"/>
                <a:gd name="f69" fmla="val 1428"/>
                <a:gd name="f70" fmla="val 1008"/>
                <a:gd name="f71" fmla="val 1360"/>
                <a:gd name="f72" fmla="val 922"/>
                <a:gd name="f73" fmla="val 1289"/>
                <a:gd name="f74" fmla="val 837"/>
                <a:gd name="f75" fmla="val 1216"/>
                <a:gd name="f76" fmla="val 757"/>
                <a:gd name="f77" fmla="val 1138"/>
                <a:gd name="f78" fmla="val 679"/>
                <a:gd name="f79" fmla="val 1058"/>
                <a:gd name="f80" fmla="val 604"/>
                <a:gd name="f81" fmla="val 974"/>
                <a:gd name="f82" fmla="val 532"/>
                <a:gd name="f83" fmla="val 889"/>
                <a:gd name="f84" fmla="val 464"/>
                <a:gd name="f85" fmla="val 801"/>
                <a:gd name="f86" fmla="val 396"/>
                <a:gd name="f87" fmla="val 709"/>
                <a:gd name="f88" fmla="val 333"/>
                <a:gd name="f89" fmla="val 614"/>
                <a:gd name="f90" fmla="val 273"/>
                <a:gd name="f91" fmla="val 517"/>
                <a:gd name="f92" fmla="val 219"/>
                <a:gd name="f93" fmla="val 470"/>
                <a:gd name="f94" fmla="val 191"/>
                <a:gd name="f95" fmla="val 419"/>
                <a:gd name="f96" fmla="val 166"/>
                <a:gd name="f97" fmla="val 371"/>
                <a:gd name="f98" fmla="val 140"/>
                <a:gd name="f99" fmla="val 319"/>
                <a:gd name="f100" fmla="val 118"/>
                <a:gd name="f101" fmla="val 268"/>
                <a:gd name="f102" fmla="val 95"/>
                <a:gd name="f103" fmla="val 215"/>
                <a:gd name="f104" fmla="val 71"/>
                <a:gd name="f105" fmla="val 163"/>
                <a:gd name="f106" fmla="val 51"/>
                <a:gd name="f107" fmla="val 110"/>
                <a:gd name="f108" fmla="val 30"/>
                <a:gd name="f109" fmla="val 57"/>
                <a:gd name="f110" fmla="val 10"/>
                <a:gd name="f111" fmla="val 1"/>
                <a:gd name="f112" fmla="val 1600"/>
                <a:gd name="f113" fmla="val 1644"/>
                <a:gd name="f114" fmla="val 3999"/>
                <a:gd name="f115" fmla="val 1685"/>
                <a:gd name="f116" fmla="val 3919"/>
                <a:gd name="f117" fmla="val 1726"/>
                <a:gd name="f118" fmla="val 3837"/>
                <a:gd name="f119" fmla="val 1764"/>
                <a:gd name="f120" fmla="val 3755"/>
                <a:gd name="f121" fmla="val 1798"/>
                <a:gd name="f122" fmla="val 3670"/>
                <a:gd name="f123" fmla="val 1830"/>
                <a:gd name="f124" fmla="val 3585"/>
                <a:gd name="f125" fmla="val 1859"/>
                <a:gd name="f126" fmla="val 3498"/>
                <a:gd name="f127" fmla="val 1885"/>
                <a:gd name="f128" fmla="val 3411"/>
                <a:gd name="f129" fmla="val 1909"/>
                <a:gd name="f130" fmla="val 3321"/>
                <a:gd name="f131" fmla="val 1929"/>
                <a:gd name="f132" fmla="val 3232"/>
                <a:gd name="f133" fmla="val 1947"/>
                <a:gd name="f134" fmla="val 3140"/>
                <a:gd name="f135" fmla="val 1962"/>
                <a:gd name="f136" fmla="val 3047"/>
                <a:gd name="f137" fmla="val 1973"/>
                <a:gd name="f138" fmla="val 2954"/>
                <a:gd name="f139" fmla="val 1981"/>
                <a:gd name="f140" fmla="val 2860"/>
                <a:gd name="f141" fmla="val 2763"/>
                <a:gd name="f142" fmla="+- 0 0 0"/>
                <a:gd name="f143" fmla="*/ f3 1 1988"/>
                <a:gd name="f144" fmla="*/ f4 1 4077"/>
                <a:gd name="f145" fmla="*/ f142 f0 1"/>
                <a:gd name="f146" fmla="*/ 0 f143 1"/>
                <a:gd name="f147" fmla="*/ 1988 f143 1"/>
                <a:gd name="f148" fmla="*/ 4077 f144 1"/>
                <a:gd name="f149" fmla="*/ 0 f144 1"/>
                <a:gd name="f150" fmla="*/ 1973 f143 1"/>
                <a:gd name="f151" fmla="*/ 2654 f144 1"/>
                <a:gd name="f152" fmla="*/ f145 1 f2"/>
                <a:gd name="f153" fmla="*/ 1972 f143 1"/>
                <a:gd name="f154" fmla="*/ 2537 f144 1"/>
                <a:gd name="f155" fmla="*/ 1963 f143 1"/>
                <a:gd name="f156" fmla="*/ 2423 f144 1"/>
                <a:gd name="f157" fmla="*/ 1951 f143 1"/>
                <a:gd name="f158" fmla="*/ 2309 f144 1"/>
                <a:gd name="f159" fmla="*/ 1933 f143 1"/>
                <a:gd name="f160" fmla="*/ 2199 f144 1"/>
                <a:gd name="f161" fmla="*/ 1913 f143 1"/>
                <a:gd name="f162" fmla="*/ 2088 f144 1"/>
                <a:gd name="f163" fmla="*/ 1888 f143 1"/>
                <a:gd name="f164" fmla="*/ 1994 f144 1"/>
                <a:gd name="f165" fmla="*/ 1859 f143 1"/>
                <a:gd name="f166" fmla="*/ 1887 f144 1"/>
                <a:gd name="f167" fmla="*/ 1825 f143 1"/>
                <a:gd name="f168" fmla="*/ 1780 f144 1"/>
                <a:gd name="f169" fmla="*/ 1787 f143 1"/>
                <a:gd name="f170" fmla="*/ 1676 f144 1"/>
                <a:gd name="f171" fmla="*/ 1744 f143 1"/>
                <a:gd name="f172" fmla="*/ 1574 f144 1"/>
                <a:gd name="f173" fmla="*/ 1699 f143 1"/>
                <a:gd name="f174" fmla="*/ 1474 f144 1"/>
                <a:gd name="f175" fmla="*/ 1649 f143 1"/>
                <a:gd name="f176" fmla="*/ 1378 f144 1"/>
                <a:gd name="f177" fmla="*/ 1595 f143 1"/>
                <a:gd name="f178" fmla="*/ 1281 f144 1"/>
                <a:gd name="f179" fmla="*/ 1538 f143 1"/>
                <a:gd name="f180" fmla="*/ 1187 f144 1"/>
                <a:gd name="f181" fmla="*/ 1476 f143 1"/>
                <a:gd name="f182" fmla="*/ 1096 f144 1"/>
                <a:gd name="f183" fmla="*/ 1413 f143 1"/>
                <a:gd name="f184" fmla="*/ 1008 f144 1"/>
                <a:gd name="f185" fmla="*/ 1274 f143 1"/>
                <a:gd name="f186" fmla="*/ 837 f144 1"/>
                <a:gd name="f187" fmla="*/ 1123 f143 1"/>
                <a:gd name="f188" fmla="*/ 679 f144 1"/>
                <a:gd name="f189" fmla="*/ 974 f143 1"/>
                <a:gd name="f190" fmla="*/ 532 f144 1"/>
                <a:gd name="f191" fmla="*/ 801 f143 1"/>
                <a:gd name="f192" fmla="*/ 396 f144 1"/>
                <a:gd name="f193" fmla="*/ 614 f143 1"/>
                <a:gd name="f194" fmla="*/ 273 f144 1"/>
                <a:gd name="f195" fmla="*/ 470 f143 1"/>
                <a:gd name="f196" fmla="*/ 191 f144 1"/>
                <a:gd name="f197" fmla="*/ 371 f143 1"/>
                <a:gd name="f198" fmla="*/ 140 f144 1"/>
                <a:gd name="f199" fmla="*/ 268 f143 1"/>
                <a:gd name="f200" fmla="*/ 95 f144 1"/>
                <a:gd name="f201" fmla="*/ 163 f143 1"/>
                <a:gd name="f202" fmla="*/ 51 f144 1"/>
                <a:gd name="f203" fmla="*/ 57 f143 1"/>
                <a:gd name="f204" fmla="*/ 10 f144 1"/>
                <a:gd name="f205" fmla="*/ 4062 f144 1"/>
                <a:gd name="f206" fmla="*/ 1585 f143 1"/>
                <a:gd name="f207" fmla="*/ 1670 f143 1"/>
                <a:gd name="f208" fmla="*/ 3904 f144 1"/>
                <a:gd name="f209" fmla="*/ 1749 f143 1"/>
                <a:gd name="f210" fmla="*/ 3740 f144 1"/>
                <a:gd name="f211" fmla="*/ 1815 f143 1"/>
                <a:gd name="f212" fmla="*/ 3570 f144 1"/>
                <a:gd name="f213" fmla="*/ 1870 f143 1"/>
                <a:gd name="f214" fmla="*/ 3396 f144 1"/>
                <a:gd name="f215" fmla="*/ 1914 f143 1"/>
                <a:gd name="f216" fmla="*/ 3217 f144 1"/>
                <a:gd name="f217" fmla="*/ 1947 f143 1"/>
                <a:gd name="f218" fmla="*/ 3032 f144 1"/>
                <a:gd name="f219" fmla="*/ 1966 f143 1"/>
                <a:gd name="f220" fmla="*/ 2845 f144 1"/>
                <a:gd name="f221" fmla="+- f152 0 f1"/>
              </a:gdLst>
              <a:ahLst/>
              <a:cxnLst>
                <a:cxn ang="3cd4">
                  <a:pos x="hc" y="t"/>
                </a:cxn>
                <a:cxn ang="0">
                  <a:pos x="r" y="vc"/>
                </a:cxn>
                <a:cxn ang="cd4">
                  <a:pos x="hc" y="b"/>
                </a:cxn>
                <a:cxn ang="cd2">
                  <a:pos x="l" y="vc"/>
                </a:cxn>
                <a:cxn ang="f221">
                  <a:pos x="f150" y="f151"/>
                </a:cxn>
                <a:cxn ang="f221">
                  <a:pos x="f153" y="f154"/>
                </a:cxn>
                <a:cxn ang="f221">
                  <a:pos x="f155" y="f156"/>
                </a:cxn>
                <a:cxn ang="f221">
                  <a:pos x="f157" y="f158"/>
                </a:cxn>
                <a:cxn ang="f221">
                  <a:pos x="f159" y="f160"/>
                </a:cxn>
                <a:cxn ang="f221">
                  <a:pos x="f161" y="f162"/>
                </a:cxn>
                <a:cxn ang="f221">
                  <a:pos x="f163" y="f164"/>
                </a:cxn>
                <a:cxn ang="f221">
                  <a:pos x="f165" y="f166"/>
                </a:cxn>
                <a:cxn ang="f221">
                  <a:pos x="f167" y="f168"/>
                </a:cxn>
                <a:cxn ang="f221">
                  <a:pos x="f169" y="f170"/>
                </a:cxn>
                <a:cxn ang="f221">
                  <a:pos x="f171" y="f172"/>
                </a:cxn>
                <a:cxn ang="f221">
                  <a:pos x="f173" y="f174"/>
                </a:cxn>
                <a:cxn ang="f221">
                  <a:pos x="f175" y="f176"/>
                </a:cxn>
                <a:cxn ang="f221">
                  <a:pos x="f177" y="f178"/>
                </a:cxn>
                <a:cxn ang="f221">
                  <a:pos x="f179" y="f180"/>
                </a:cxn>
                <a:cxn ang="f221">
                  <a:pos x="f181" y="f182"/>
                </a:cxn>
                <a:cxn ang="f221">
                  <a:pos x="f183" y="f184"/>
                </a:cxn>
                <a:cxn ang="f221">
                  <a:pos x="f185" y="f186"/>
                </a:cxn>
                <a:cxn ang="f221">
                  <a:pos x="f187" y="f188"/>
                </a:cxn>
                <a:cxn ang="f221">
                  <a:pos x="f189" y="f190"/>
                </a:cxn>
                <a:cxn ang="f221">
                  <a:pos x="f191" y="f192"/>
                </a:cxn>
                <a:cxn ang="f221">
                  <a:pos x="f193" y="f194"/>
                </a:cxn>
                <a:cxn ang="f221">
                  <a:pos x="f195" y="f196"/>
                </a:cxn>
                <a:cxn ang="f221">
                  <a:pos x="f197" y="f198"/>
                </a:cxn>
                <a:cxn ang="f221">
                  <a:pos x="f199" y="f200"/>
                </a:cxn>
                <a:cxn ang="f221">
                  <a:pos x="f201" y="f202"/>
                </a:cxn>
                <a:cxn ang="f221">
                  <a:pos x="f203" y="f204"/>
                </a:cxn>
                <a:cxn ang="f221">
                  <a:pos x="f146" y="f205"/>
                </a:cxn>
                <a:cxn ang="f221">
                  <a:pos x="f206" y="f205"/>
                </a:cxn>
                <a:cxn ang="f221">
                  <a:pos x="f207" y="f208"/>
                </a:cxn>
                <a:cxn ang="f221">
                  <a:pos x="f209" y="f210"/>
                </a:cxn>
                <a:cxn ang="f221">
                  <a:pos x="f211" y="f212"/>
                </a:cxn>
                <a:cxn ang="f221">
                  <a:pos x="f213" y="f214"/>
                </a:cxn>
                <a:cxn ang="f221">
                  <a:pos x="f215" y="f216"/>
                </a:cxn>
                <a:cxn ang="f221">
                  <a:pos x="f217" y="f218"/>
                </a:cxn>
                <a:cxn ang="f221">
                  <a:pos x="f219" y="f220"/>
                </a:cxn>
                <a:cxn ang="f221">
                  <a:pos x="f150" y="f151"/>
                </a:cxn>
              </a:cxnLst>
              <a:rect l="f146" t="f149" r="f147" b="f148"/>
              <a:pathLst>
                <a:path w="1988" h="4077">
                  <a:moveTo>
                    <a:pt x="f6" y="f8"/>
                  </a:moveTo>
                  <a:lnTo>
                    <a:pt x="f6" y="f8"/>
                  </a:lnTo>
                  <a:lnTo>
                    <a:pt x="f6"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24"/>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5"/>
                  </a:lnTo>
                  <a:lnTo>
                    <a:pt x="f5" y="f7"/>
                  </a:lnTo>
                  <a:lnTo>
                    <a:pt x="f112" y="f7"/>
                  </a:lnTo>
                  <a:lnTo>
                    <a:pt x="f113" y="f114"/>
                  </a:lnTo>
                  <a:lnTo>
                    <a:pt x="f115" y="f116"/>
                  </a:lnTo>
                  <a:lnTo>
                    <a:pt x="f117" y="f118"/>
                  </a:lnTo>
                  <a:lnTo>
                    <a:pt x="f119" y="f120"/>
                  </a:lnTo>
                  <a:lnTo>
                    <a:pt x="f121" y="f122"/>
                  </a:lnTo>
                  <a:lnTo>
                    <a:pt x="f123" y="f124"/>
                  </a:lnTo>
                  <a:lnTo>
                    <a:pt x="f125" y="f126"/>
                  </a:lnTo>
                  <a:lnTo>
                    <a:pt x="f127" y="f128"/>
                  </a:lnTo>
                  <a:lnTo>
                    <a:pt x="f129" y="f130"/>
                  </a:lnTo>
                  <a:lnTo>
                    <a:pt x="f131" y="f132"/>
                  </a:lnTo>
                  <a:lnTo>
                    <a:pt x="f133" y="f134"/>
                  </a:lnTo>
                  <a:lnTo>
                    <a:pt x="f135" y="f136"/>
                  </a:lnTo>
                  <a:lnTo>
                    <a:pt x="f137" y="f138"/>
                  </a:lnTo>
                  <a:lnTo>
                    <a:pt x="f139" y="f140"/>
                  </a:lnTo>
                  <a:lnTo>
                    <a:pt x="f10" y="f141"/>
                  </a:lnTo>
                  <a:lnTo>
                    <a:pt x="f6" y="f8"/>
                  </a:lnTo>
                  <a:close/>
                </a:path>
              </a:pathLst>
            </a:custGeom>
            <a:solidFill>
              <a:srgbClr val="186C94"/>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4" name="Freeform 3"/>
            <p:cNvSpPr/>
            <p:nvPr/>
          </p:nvSpPr>
          <p:spPr>
            <a:xfrm>
              <a:off x="250920" y="190440"/>
              <a:ext cx="5267298" cy="6472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186C94"/>
            </a:solid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grpSp>
      <p:grpSp>
        <p:nvGrpSpPr>
          <p:cNvPr id="4100" name="Group 5"/>
          <p:cNvGrpSpPr>
            <a:grpSpLocks/>
          </p:cNvGrpSpPr>
          <p:nvPr/>
        </p:nvGrpSpPr>
        <p:grpSpPr bwMode="auto">
          <a:xfrm>
            <a:off x="428625" y="2643188"/>
            <a:ext cx="7400925" cy="2932112"/>
            <a:chOff x="428760" y="2643120"/>
            <a:chExt cx="7400880" cy="2932199"/>
          </a:xfrm>
        </p:grpSpPr>
        <p:sp>
          <p:nvSpPr>
            <p:cNvPr id="7" name="Freeform 6"/>
            <p:cNvSpPr/>
            <p:nvPr/>
          </p:nvSpPr>
          <p:spPr>
            <a:xfrm>
              <a:off x="428760" y="2643120"/>
              <a:ext cx="7400880" cy="877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0" rIns="0" bIns="0" compatLnSpc="0">
              <a:spAutoFit/>
            </a:bodyPr>
            <a:lstStyle/>
            <a:p>
              <a:pPr algn="ctr" fontAlgn="auto">
                <a:lnSpc>
                  <a:spcPct val="87000"/>
                </a:lnSpc>
                <a:spcBef>
                  <a:spcPts val="0"/>
                </a:spcBef>
                <a:spcAft>
                  <a:spcPts val="0"/>
                </a:spcAft>
                <a:defRPr/>
              </a:pPr>
              <a:r>
                <a:rPr lang="en-GB" sz="3200" b="1" dirty="0">
                  <a:solidFill>
                    <a:srgbClr val="FFF5C8"/>
                  </a:solidFill>
                  <a:latin typeface="Arial" pitchFamily="34" charset="0"/>
                  <a:ea typeface="Lucida Sans Unicode" pitchFamily="34"/>
                  <a:cs typeface="Arial" pitchFamily="34" charset="0"/>
                </a:rPr>
                <a:t>Round and Round with Rocks</a:t>
              </a:r>
            </a:p>
            <a:p>
              <a:pPr algn="ctr" fontAlgn="auto">
                <a:lnSpc>
                  <a:spcPct val="93000"/>
                </a:lnSpc>
                <a:spcBef>
                  <a:spcPts val="0"/>
                </a:spcBef>
                <a:spcAft>
                  <a:spcPts val="0"/>
                </a:spcAft>
                <a:defRPr/>
              </a:pPr>
              <a:endParaRPr lang="en-GB" sz="3200" b="1" dirty="0">
                <a:solidFill>
                  <a:srgbClr val="FFF5C8"/>
                </a:solidFill>
                <a:latin typeface="Times New Roman" pitchFamily="18"/>
                <a:ea typeface="Lucida Sans Unicode" pitchFamily="34"/>
                <a:cs typeface="Lucida Sans Unicode" pitchFamily="34"/>
              </a:endParaRPr>
            </a:p>
          </p:txBody>
        </p:sp>
        <p:sp>
          <p:nvSpPr>
            <p:cNvPr id="8" name="Freeform 7"/>
            <p:cNvSpPr/>
            <p:nvPr/>
          </p:nvSpPr>
          <p:spPr>
            <a:xfrm>
              <a:off x="485910" y="4076675"/>
              <a:ext cx="7172281" cy="149864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0" rIns="0" bIns="0" anchor="ctr" compatLnSpc="0"/>
            <a:lstStyle/>
            <a:p>
              <a:pPr algn="ctr" fontAlgn="auto">
                <a:spcBef>
                  <a:spcPts val="0"/>
                </a:spcBef>
                <a:spcAft>
                  <a:spcPts val="0"/>
                </a:spcAft>
                <a:defRPr/>
              </a:pPr>
              <a:r>
                <a:rPr lang="en-AU" sz="2600" dirty="0">
                  <a:solidFill>
                    <a:srgbClr val="FFFF66"/>
                  </a:solidFill>
                  <a:latin typeface="Arial" pitchFamily="34" charset="0"/>
                  <a:ea typeface="Lucida Sans Unicode" pitchFamily="34"/>
                  <a:cs typeface="Arial" pitchFamily="34" charset="0"/>
                </a:rPr>
                <a:t>Tracey Lawson</a:t>
              </a:r>
            </a:p>
            <a:p>
              <a:pPr algn="ctr" fontAlgn="auto">
                <a:lnSpc>
                  <a:spcPct val="111000"/>
                </a:lnSpc>
                <a:spcBef>
                  <a:spcPts val="0"/>
                </a:spcBef>
                <a:spcAft>
                  <a:spcPts val="0"/>
                </a:spcAft>
                <a:defRPr/>
              </a:pPr>
              <a:r>
                <a:rPr lang="en-AU" dirty="0">
                  <a:solidFill>
                    <a:srgbClr val="FFFF66"/>
                  </a:solidFill>
                  <a:latin typeface="Arial" pitchFamily="34" charset="0"/>
                  <a:ea typeface="Lucida Sans Unicode" pitchFamily="34"/>
                  <a:cs typeface="Arial" pitchFamily="34" charset="0"/>
                </a:rPr>
                <a:t>Queensland Resources Council</a:t>
              </a:r>
            </a:p>
            <a:p>
              <a:pPr algn="ctr" fontAlgn="auto">
                <a:lnSpc>
                  <a:spcPct val="111000"/>
                </a:lnSpc>
                <a:spcBef>
                  <a:spcPts val="0"/>
                </a:spcBef>
                <a:spcAft>
                  <a:spcPts val="0"/>
                </a:spcAft>
                <a:defRPr/>
              </a:pPr>
              <a:r>
                <a:rPr lang="en-US" sz="1400" dirty="0">
                  <a:solidFill>
                    <a:srgbClr val="FFFF66"/>
                  </a:solidFill>
                  <a:latin typeface="Arial" pitchFamily="34" charset="0"/>
                  <a:ea typeface="Lucida Sans Unicode" pitchFamily="34"/>
                  <a:cs typeface="Arial" pitchFamily="34" charset="0"/>
                </a:rPr>
                <a:t>Manager, Teacher Professional Development</a:t>
              </a:r>
            </a:p>
            <a:p>
              <a:pPr algn="ctr" fontAlgn="auto">
                <a:lnSpc>
                  <a:spcPct val="111000"/>
                </a:lnSpc>
                <a:spcBef>
                  <a:spcPts val="600"/>
                </a:spcBef>
                <a:spcAft>
                  <a:spcPts val="0"/>
                </a:spcAft>
                <a:defRPr/>
              </a:pPr>
              <a:r>
                <a:rPr lang="en-AU" sz="2600" dirty="0">
                  <a:solidFill>
                    <a:srgbClr val="FFFF66"/>
                  </a:solidFill>
                  <a:latin typeface="Arial" pitchFamily="34" charset="0"/>
                  <a:ea typeface="Lucida Sans Unicode" pitchFamily="34"/>
                  <a:cs typeface="Arial" pitchFamily="34" charset="0"/>
                </a:rPr>
                <a:t>Greg McNamara</a:t>
              </a:r>
            </a:p>
            <a:p>
              <a:pPr algn="ctr" fontAlgn="auto">
                <a:lnSpc>
                  <a:spcPct val="111000"/>
                </a:lnSpc>
                <a:spcBef>
                  <a:spcPts val="0"/>
                </a:spcBef>
                <a:spcAft>
                  <a:spcPts val="0"/>
                </a:spcAft>
                <a:defRPr/>
              </a:pPr>
              <a:r>
                <a:rPr lang="en-AU" dirty="0">
                  <a:solidFill>
                    <a:srgbClr val="FFFF66"/>
                  </a:solidFill>
                  <a:latin typeface="Arial" pitchFamily="34" charset="0"/>
                  <a:ea typeface="Lucida Sans Unicode" pitchFamily="34"/>
                  <a:cs typeface="Arial" pitchFamily="34" charset="0"/>
                </a:rPr>
                <a:t>TESEP</a:t>
              </a:r>
            </a:p>
            <a:p>
              <a:pPr algn="ctr" fontAlgn="auto">
                <a:lnSpc>
                  <a:spcPct val="111000"/>
                </a:lnSpc>
                <a:spcBef>
                  <a:spcPts val="0"/>
                </a:spcBef>
                <a:spcAft>
                  <a:spcPts val="0"/>
                </a:spcAft>
                <a:defRPr/>
              </a:pPr>
              <a:r>
                <a:rPr lang="en-AU" sz="1400" dirty="0">
                  <a:solidFill>
                    <a:srgbClr val="FFFF66"/>
                  </a:solidFill>
                  <a:latin typeface="Arial" pitchFamily="34" charset="0"/>
                  <a:ea typeface="Lucida Sans Unicode" pitchFamily="34"/>
                  <a:cs typeface="Arial" pitchFamily="34" charset="0"/>
                </a:rPr>
                <a:t>Executive Officer</a:t>
              </a:r>
            </a:p>
          </p:txBody>
        </p:sp>
      </p:grpSp>
      <p:sp>
        <p:nvSpPr>
          <p:cNvPr id="30" name="Text Box 4"/>
          <p:cNvSpPr txBox="1">
            <a:spLocks noChangeArrowheads="1"/>
          </p:cNvSpPr>
          <p:nvPr/>
        </p:nvSpPr>
        <p:spPr bwMode="auto">
          <a:xfrm>
            <a:off x="681148" y="1168400"/>
            <a:ext cx="5538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lnSpc>
                <a:spcPct val="31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algn="ctr" defTabSz="449263" eaLnBrk="1" hangingPunct="1">
              <a:buClr>
                <a:srgbClr val="000000"/>
              </a:buClr>
              <a:buSzPct val="100000"/>
              <a:buFont typeface="Times New Roman" pitchFamily="18" charset="0"/>
              <a:buNone/>
            </a:pPr>
            <a:r>
              <a:rPr lang="en-AU" sz="2000" b="1" dirty="0">
                <a:solidFill>
                  <a:srgbClr val="FFFFFF"/>
                </a:solidFill>
              </a:rPr>
              <a:t>Teacher Earth Science Education Programme</a:t>
            </a:r>
          </a:p>
        </p:txBody>
      </p:sp>
      <p:grpSp>
        <p:nvGrpSpPr>
          <p:cNvPr id="31" name="Group 8"/>
          <p:cNvGrpSpPr>
            <a:grpSpLocks/>
          </p:cNvGrpSpPr>
          <p:nvPr/>
        </p:nvGrpSpPr>
        <p:grpSpPr bwMode="auto">
          <a:xfrm>
            <a:off x="1971675" y="363538"/>
            <a:ext cx="3043238" cy="657225"/>
            <a:chOff x="1242" y="229"/>
            <a:chExt cx="1917" cy="414"/>
          </a:xfrm>
        </p:grpSpPr>
        <p:grpSp>
          <p:nvGrpSpPr>
            <p:cNvPr id="32" name="Group 9"/>
            <p:cNvGrpSpPr>
              <a:grpSpLocks/>
            </p:cNvGrpSpPr>
            <p:nvPr/>
          </p:nvGrpSpPr>
          <p:grpSpPr bwMode="auto">
            <a:xfrm>
              <a:off x="1242" y="229"/>
              <a:ext cx="593" cy="385"/>
              <a:chOff x="1242" y="229"/>
              <a:chExt cx="593" cy="385"/>
            </a:xfrm>
          </p:grpSpPr>
          <p:sp>
            <p:nvSpPr>
              <p:cNvPr id="35" name="Freeform 10"/>
              <p:cNvSpPr>
                <a:spLocks noChangeArrowheads="1"/>
              </p:cNvSpPr>
              <p:nvPr/>
            </p:nvSpPr>
            <p:spPr bwMode="auto">
              <a:xfrm>
                <a:off x="1368" y="280"/>
                <a:ext cx="364" cy="330"/>
              </a:xfrm>
              <a:custGeom>
                <a:avLst/>
                <a:gdLst>
                  <a:gd name="T0" fmla="*/ 363 w 365"/>
                  <a:gd name="T1" fmla="*/ 172 h 331"/>
                  <a:gd name="T2" fmla="*/ 5 w 365"/>
                  <a:gd name="T3" fmla="*/ 177 h 331"/>
                  <a:gd name="T4" fmla="*/ 32 w 365"/>
                  <a:gd name="T5" fmla="*/ 219 h 331"/>
                  <a:gd name="T6" fmla="*/ 40 w 365"/>
                  <a:gd name="T7" fmla="*/ 254 h 331"/>
                  <a:gd name="T8" fmla="*/ 68 w 365"/>
                  <a:gd name="T9" fmla="*/ 256 h 331"/>
                  <a:gd name="T10" fmla="*/ 96 w 365"/>
                  <a:gd name="T11" fmla="*/ 240 h 331"/>
                  <a:gd name="T12" fmla="*/ 123 w 365"/>
                  <a:gd name="T13" fmla="*/ 220 h 331"/>
                  <a:gd name="T14" fmla="*/ 179 w 365"/>
                  <a:gd name="T15" fmla="*/ 212 h 331"/>
                  <a:gd name="T16" fmla="*/ 197 w 365"/>
                  <a:gd name="T17" fmla="*/ 222 h 331"/>
                  <a:gd name="T18" fmla="*/ 208 w 365"/>
                  <a:gd name="T19" fmla="*/ 240 h 331"/>
                  <a:gd name="T20" fmla="*/ 222 w 365"/>
                  <a:gd name="T21" fmla="*/ 220 h 331"/>
                  <a:gd name="T22" fmla="*/ 219 w 365"/>
                  <a:gd name="T23" fmla="*/ 240 h 331"/>
                  <a:gd name="T24" fmla="*/ 229 w 365"/>
                  <a:gd name="T25" fmla="*/ 243 h 331"/>
                  <a:gd name="T26" fmla="*/ 243 w 365"/>
                  <a:gd name="T27" fmla="*/ 267 h 331"/>
                  <a:gd name="T28" fmla="*/ 275 w 365"/>
                  <a:gd name="T29" fmla="*/ 275 h 331"/>
                  <a:gd name="T30" fmla="*/ 284 w 365"/>
                  <a:gd name="T31" fmla="*/ 278 h 331"/>
                  <a:gd name="T32" fmla="*/ 294 w 365"/>
                  <a:gd name="T33" fmla="*/ 279 h 331"/>
                  <a:gd name="T34" fmla="*/ 320 w 365"/>
                  <a:gd name="T35" fmla="*/ 265 h 331"/>
                  <a:gd name="T36" fmla="*/ 334 w 365"/>
                  <a:gd name="T37" fmla="*/ 238 h 331"/>
                  <a:gd name="T38" fmla="*/ 347 w 365"/>
                  <a:gd name="T39" fmla="*/ 222 h 331"/>
                  <a:gd name="T40" fmla="*/ 361 w 365"/>
                  <a:gd name="T41" fmla="*/ 184 h 331"/>
                  <a:gd name="T42" fmla="*/ 360 w 365"/>
                  <a:gd name="T43" fmla="*/ 155 h 331"/>
                  <a:gd name="T44" fmla="*/ 342 w 365"/>
                  <a:gd name="T45" fmla="*/ 130 h 331"/>
                  <a:gd name="T46" fmla="*/ 331 w 365"/>
                  <a:gd name="T47" fmla="*/ 119 h 331"/>
                  <a:gd name="T48" fmla="*/ 323 w 365"/>
                  <a:gd name="T49" fmla="*/ 96 h 331"/>
                  <a:gd name="T50" fmla="*/ 302 w 365"/>
                  <a:gd name="T51" fmla="*/ 82 h 331"/>
                  <a:gd name="T52" fmla="*/ 294 w 365"/>
                  <a:gd name="T53" fmla="*/ 53 h 331"/>
                  <a:gd name="T54" fmla="*/ 276 w 365"/>
                  <a:gd name="T55" fmla="*/ 32 h 331"/>
                  <a:gd name="T56" fmla="*/ 269 w 365"/>
                  <a:gd name="T57" fmla="*/ 0 h 331"/>
                  <a:gd name="T58" fmla="*/ 257 w 365"/>
                  <a:gd name="T59" fmla="*/ 23 h 331"/>
                  <a:gd name="T60" fmla="*/ 240 w 365"/>
                  <a:gd name="T61" fmla="*/ 69 h 331"/>
                  <a:gd name="T62" fmla="*/ 208 w 365"/>
                  <a:gd name="T63" fmla="*/ 51 h 331"/>
                  <a:gd name="T64" fmla="*/ 203 w 365"/>
                  <a:gd name="T65" fmla="*/ 26 h 331"/>
                  <a:gd name="T66" fmla="*/ 209 w 365"/>
                  <a:gd name="T67" fmla="*/ 16 h 331"/>
                  <a:gd name="T68" fmla="*/ 201 w 365"/>
                  <a:gd name="T69" fmla="*/ 15 h 331"/>
                  <a:gd name="T70" fmla="*/ 182 w 365"/>
                  <a:gd name="T71" fmla="*/ 13 h 331"/>
                  <a:gd name="T72" fmla="*/ 167 w 365"/>
                  <a:gd name="T73" fmla="*/ 8 h 331"/>
                  <a:gd name="T74" fmla="*/ 157 w 365"/>
                  <a:gd name="T75" fmla="*/ 23 h 331"/>
                  <a:gd name="T76" fmla="*/ 146 w 365"/>
                  <a:gd name="T77" fmla="*/ 34 h 331"/>
                  <a:gd name="T78" fmla="*/ 131 w 365"/>
                  <a:gd name="T79" fmla="*/ 47 h 331"/>
                  <a:gd name="T80" fmla="*/ 115 w 365"/>
                  <a:gd name="T81" fmla="*/ 39 h 331"/>
                  <a:gd name="T82" fmla="*/ 104 w 365"/>
                  <a:gd name="T83" fmla="*/ 45 h 331"/>
                  <a:gd name="T84" fmla="*/ 95 w 365"/>
                  <a:gd name="T85" fmla="*/ 63 h 331"/>
                  <a:gd name="T86" fmla="*/ 87 w 365"/>
                  <a:gd name="T87" fmla="*/ 74 h 331"/>
                  <a:gd name="T88" fmla="*/ 77 w 365"/>
                  <a:gd name="T89" fmla="*/ 82 h 331"/>
                  <a:gd name="T90" fmla="*/ 53 w 365"/>
                  <a:gd name="T91" fmla="*/ 106 h 331"/>
                  <a:gd name="T92" fmla="*/ 24 w 365"/>
                  <a:gd name="T93" fmla="*/ 117 h 331"/>
                  <a:gd name="T94" fmla="*/ 4 w 365"/>
                  <a:gd name="T95" fmla="*/ 138 h 331"/>
                  <a:gd name="T96" fmla="*/ 2 w 365"/>
                  <a:gd name="T97" fmla="*/ 160 h 331"/>
                  <a:gd name="T98" fmla="*/ 302 w 365"/>
                  <a:gd name="T99" fmla="*/ 308 h 331"/>
                  <a:gd name="T100" fmla="*/ 280 w 365"/>
                  <a:gd name="T101" fmla="*/ 300 h 331"/>
                  <a:gd name="T102" fmla="*/ 284 w 365"/>
                  <a:gd name="T103" fmla="*/ 326 h 331"/>
                  <a:gd name="T104" fmla="*/ 296 w 365"/>
                  <a:gd name="T105" fmla="*/ 323 h 331"/>
                  <a:gd name="T106" fmla="*/ 208 w 365"/>
                  <a:gd name="T107" fmla="*/ 8 h 331"/>
                  <a:gd name="T108" fmla="*/ 155 w 365"/>
                  <a:gd name="T109" fmla="*/ 15 h 331"/>
                  <a:gd name="T110" fmla="*/ 149 w 365"/>
                  <a:gd name="T111" fmla="*/ 12 h 331"/>
                  <a:gd name="T112" fmla="*/ 208 w 365"/>
                  <a:gd name="T113" fmla="*/ 32 h 331"/>
                  <a:gd name="T114" fmla="*/ 237 w 365"/>
                  <a:gd name="T115" fmla="*/ 61 h 331"/>
                  <a:gd name="T116" fmla="*/ 222 w 365"/>
                  <a:gd name="T117" fmla="*/ 246 h 331"/>
                  <a:gd name="T118" fmla="*/ 302 w 365"/>
                  <a:gd name="T119" fmla="*/ 297 h 3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5"/>
                  <a:gd name="T181" fmla="*/ 0 h 331"/>
                  <a:gd name="T182" fmla="*/ 365 w 365"/>
                  <a:gd name="T183" fmla="*/ 331 h 3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5" h="331">
                    <a:moveTo>
                      <a:pt x="363" y="157"/>
                    </a:moveTo>
                    <a:lnTo>
                      <a:pt x="362" y="155"/>
                    </a:lnTo>
                    <a:lnTo>
                      <a:pt x="362" y="154"/>
                    </a:lnTo>
                    <a:lnTo>
                      <a:pt x="363" y="150"/>
                    </a:lnTo>
                    <a:lnTo>
                      <a:pt x="365" y="149"/>
                    </a:lnTo>
                    <a:lnTo>
                      <a:pt x="363" y="147"/>
                    </a:lnTo>
                    <a:lnTo>
                      <a:pt x="365" y="147"/>
                    </a:lnTo>
                    <a:lnTo>
                      <a:pt x="365" y="149"/>
                    </a:lnTo>
                    <a:lnTo>
                      <a:pt x="365" y="152"/>
                    </a:lnTo>
                    <a:lnTo>
                      <a:pt x="363" y="155"/>
                    </a:lnTo>
                    <a:lnTo>
                      <a:pt x="363" y="157"/>
                    </a:lnTo>
                    <a:close/>
                    <a:moveTo>
                      <a:pt x="365" y="176"/>
                    </a:moveTo>
                    <a:lnTo>
                      <a:pt x="365" y="176"/>
                    </a:lnTo>
                    <a:lnTo>
                      <a:pt x="365" y="174"/>
                    </a:lnTo>
                    <a:lnTo>
                      <a:pt x="363" y="174"/>
                    </a:lnTo>
                    <a:lnTo>
                      <a:pt x="365" y="176"/>
                    </a:lnTo>
                    <a:close/>
                    <a:moveTo>
                      <a:pt x="8" y="178"/>
                    </a:moveTo>
                    <a:lnTo>
                      <a:pt x="10" y="179"/>
                    </a:lnTo>
                    <a:lnTo>
                      <a:pt x="10" y="181"/>
                    </a:lnTo>
                    <a:lnTo>
                      <a:pt x="10" y="182"/>
                    </a:lnTo>
                    <a:lnTo>
                      <a:pt x="8" y="182"/>
                    </a:lnTo>
                    <a:lnTo>
                      <a:pt x="8" y="181"/>
                    </a:lnTo>
                    <a:lnTo>
                      <a:pt x="7" y="181"/>
                    </a:lnTo>
                    <a:lnTo>
                      <a:pt x="7" y="179"/>
                    </a:lnTo>
                    <a:lnTo>
                      <a:pt x="5" y="179"/>
                    </a:lnTo>
                    <a:lnTo>
                      <a:pt x="4" y="178"/>
                    </a:lnTo>
                    <a:lnTo>
                      <a:pt x="5" y="179"/>
                    </a:lnTo>
                    <a:lnTo>
                      <a:pt x="5" y="181"/>
                    </a:lnTo>
                    <a:lnTo>
                      <a:pt x="7" y="181"/>
                    </a:lnTo>
                    <a:lnTo>
                      <a:pt x="7" y="182"/>
                    </a:lnTo>
                    <a:lnTo>
                      <a:pt x="8" y="184"/>
                    </a:lnTo>
                    <a:lnTo>
                      <a:pt x="10" y="186"/>
                    </a:lnTo>
                    <a:lnTo>
                      <a:pt x="13" y="186"/>
                    </a:lnTo>
                    <a:lnTo>
                      <a:pt x="15" y="189"/>
                    </a:lnTo>
                    <a:lnTo>
                      <a:pt x="16" y="192"/>
                    </a:lnTo>
                    <a:lnTo>
                      <a:pt x="16" y="195"/>
                    </a:lnTo>
                    <a:lnTo>
                      <a:pt x="20" y="198"/>
                    </a:lnTo>
                    <a:lnTo>
                      <a:pt x="23" y="200"/>
                    </a:lnTo>
                    <a:lnTo>
                      <a:pt x="23" y="203"/>
                    </a:lnTo>
                    <a:lnTo>
                      <a:pt x="26" y="206"/>
                    </a:lnTo>
                    <a:lnTo>
                      <a:pt x="28" y="208"/>
                    </a:lnTo>
                    <a:lnTo>
                      <a:pt x="29" y="213"/>
                    </a:lnTo>
                    <a:lnTo>
                      <a:pt x="29" y="218"/>
                    </a:lnTo>
                    <a:lnTo>
                      <a:pt x="32" y="221"/>
                    </a:lnTo>
                    <a:lnTo>
                      <a:pt x="34" y="222"/>
                    </a:lnTo>
                    <a:lnTo>
                      <a:pt x="36" y="224"/>
                    </a:lnTo>
                    <a:lnTo>
                      <a:pt x="39" y="229"/>
                    </a:lnTo>
                    <a:lnTo>
                      <a:pt x="40" y="232"/>
                    </a:lnTo>
                    <a:lnTo>
                      <a:pt x="40" y="235"/>
                    </a:lnTo>
                    <a:lnTo>
                      <a:pt x="42" y="238"/>
                    </a:lnTo>
                    <a:lnTo>
                      <a:pt x="40" y="240"/>
                    </a:lnTo>
                    <a:lnTo>
                      <a:pt x="40" y="242"/>
                    </a:lnTo>
                    <a:lnTo>
                      <a:pt x="42" y="243"/>
                    </a:lnTo>
                    <a:lnTo>
                      <a:pt x="42" y="245"/>
                    </a:lnTo>
                    <a:lnTo>
                      <a:pt x="42" y="246"/>
                    </a:lnTo>
                    <a:lnTo>
                      <a:pt x="40" y="250"/>
                    </a:lnTo>
                    <a:lnTo>
                      <a:pt x="39" y="250"/>
                    </a:lnTo>
                    <a:lnTo>
                      <a:pt x="39" y="251"/>
                    </a:lnTo>
                    <a:lnTo>
                      <a:pt x="40" y="256"/>
                    </a:lnTo>
                    <a:lnTo>
                      <a:pt x="42" y="256"/>
                    </a:lnTo>
                    <a:lnTo>
                      <a:pt x="44" y="256"/>
                    </a:lnTo>
                    <a:lnTo>
                      <a:pt x="45" y="258"/>
                    </a:lnTo>
                    <a:lnTo>
                      <a:pt x="47" y="259"/>
                    </a:lnTo>
                    <a:lnTo>
                      <a:pt x="50" y="261"/>
                    </a:lnTo>
                    <a:lnTo>
                      <a:pt x="52" y="261"/>
                    </a:lnTo>
                    <a:lnTo>
                      <a:pt x="53" y="261"/>
                    </a:lnTo>
                    <a:lnTo>
                      <a:pt x="56" y="261"/>
                    </a:lnTo>
                    <a:lnTo>
                      <a:pt x="61" y="259"/>
                    </a:lnTo>
                    <a:lnTo>
                      <a:pt x="63" y="261"/>
                    </a:lnTo>
                    <a:lnTo>
                      <a:pt x="63" y="259"/>
                    </a:lnTo>
                    <a:lnTo>
                      <a:pt x="64" y="259"/>
                    </a:lnTo>
                    <a:lnTo>
                      <a:pt x="64" y="258"/>
                    </a:lnTo>
                    <a:lnTo>
                      <a:pt x="66" y="259"/>
                    </a:lnTo>
                    <a:lnTo>
                      <a:pt x="68" y="258"/>
                    </a:lnTo>
                    <a:lnTo>
                      <a:pt x="69" y="256"/>
                    </a:lnTo>
                    <a:lnTo>
                      <a:pt x="69" y="254"/>
                    </a:lnTo>
                    <a:lnTo>
                      <a:pt x="71" y="253"/>
                    </a:lnTo>
                    <a:lnTo>
                      <a:pt x="74" y="251"/>
                    </a:lnTo>
                    <a:lnTo>
                      <a:pt x="76" y="251"/>
                    </a:lnTo>
                    <a:lnTo>
                      <a:pt x="77" y="250"/>
                    </a:lnTo>
                    <a:lnTo>
                      <a:pt x="76" y="248"/>
                    </a:lnTo>
                    <a:lnTo>
                      <a:pt x="77" y="248"/>
                    </a:lnTo>
                    <a:lnTo>
                      <a:pt x="79" y="246"/>
                    </a:lnTo>
                    <a:lnTo>
                      <a:pt x="79" y="245"/>
                    </a:lnTo>
                    <a:lnTo>
                      <a:pt x="87" y="243"/>
                    </a:lnTo>
                    <a:lnTo>
                      <a:pt x="88" y="242"/>
                    </a:lnTo>
                    <a:lnTo>
                      <a:pt x="90" y="242"/>
                    </a:lnTo>
                    <a:lnTo>
                      <a:pt x="93" y="242"/>
                    </a:lnTo>
                    <a:lnTo>
                      <a:pt x="95" y="242"/>
                    </a:lnTo>
                    <a:lnTo>
                      <a:pt x="96" y="240"/>
                    </a:lnTo>
                    <a:lnTo>
                      <a:pt x="96" y="242"/>
                    </a:lnTo>
                    <a:lnTo>
                      <a:pt x="98" y="242"/>
                    </a:lnTo>
                    <a:lnTo>
                      <a:pt x="103" y="240"/>
                    </a:lnTo>
                    <a:lnTo>
                      <a:pt x="104" y="240"/>
                    </a:lnTo>
                    <a:lnTo>
                      <a:pt x="106" y="240"/>
                    </a:lnTo>
                    <a:lnTo>
                      <a:pt x="108" y="240"/>
                    </a:lnTo>
                    <a:lnTo>
                      <a:pt x="109" y="238"/>
                    </a:lnTo>
                    <a:lnTo>
                      <a:pt x="111" y="237"/>
                    </a:lnTo>
                    <a:lnTo>
                      <a:pt x="111" y="235"/>
                    </a:lnTo>
                    <a:lnTo>
                      <a:pt x="112" y="232"/>
                    </a:lnTo>
                    <a:lnTo>
                      <a:pt x="112" y="230"/>
                    </a:lnTo>
                    <a:lnTo>
                      <a:pt x="114" y="229"/>
                    </a:lnTo>
                    <a:lnTo>
                      <a:pt x="115" y="229"/>
                    </a:lnTo>
                    <a:lnTo>
                      <a:pt x="117" y="227"/>
                    </a:lnTo>
                    <a:lnTo>
                      <a:pt x="119" y="227"/>
                    </a:lnTo>
                    <a:lnTo>
                      <a:pt x="120" y="226"/>
                    </a:lnTo>
                    <a:lnTo>
                      <a:pt x="123" y="222"/>
                    </a:lnTo>
                    <a:lnTo>
                      <a:pt x="125" y="221"/>
                    </a:lnTo>
                    <a:lnTo>
                      <a:pt x="128" y="221"/>
                    </a:lnTo>
                    <a:lnTo>
                      <a:pt x="130" y="221"/>
                    </a:lnTo>
                    <a:lnTo>
                      <a:pt x="135" y="219"/>
                    </a:lnTo>
                    <a:lnTo>
                      <a:pt x="138" y="219"/>
                    </a:lnTo>
                    <a:lnTo>
                      <a:pt x="141" y="218"/>
                    </a:lnTo>
                    <a:lnTo>
                      <a:pt x="143" y="218"/>
                    </a:lnTo>
                    <a:lnTo>
                      <a:pt x="144" y="218"/>
                    </a:lnTo>
                    <a:lnTo>
                      <a:pt x="147" y="214"/>
                    </a:lnTo>
                    <a:lnTo>
                      <a:pt x="154" y="211"/>
                    </a:lnTo>
                    <a:lnTo>
                      <a:pt x="155" y="211"/>
                    </a:lnTo>
                    <a:lnTo>
                      <a:pt x="162" y="211"/>
                    </a:lnTo>
                    <a:lnTo>
                      <a:pt x="167" y="210"/>
                    </a:lnTo>
                    <a:lnTo>
                      <a:pt x="171" y="210"/>
                    </a:lnTo>
                    <a:lnTo>
                      <a:pt x="173" y="210"/>
                    </a:lnTo>
                    <a:lnTo>
                      <a:pt x="175" y="210"/>
                    </a:lnTo>
                    <a:lnTo>
                      <a:pt x="179" y="214"/>
                    </a:lnTo>
                    <a:lnTo>
                      <a:pt x="181" y="214"/>
                    </a:lnTo>
                    <a:lnTo>
                      <a:pt x="181" y="213"/>
                    </a:lnTo>
                    <a:lnTo>
                      <a:pt x="183" y="213"/>
                    </a:lnTo>
                    <a:lnTo>
                      <a:pt x="186" y="214"/>
                    </a:lnTo>
                    <a:lnTo>
                      <a:pt x="187" y="216"/>
                    </a:lnTo>
                    <a:lnTo>
                      <a:pt x="189" y="216"/>
                    </a:lnTo>
                    <a:lnTo>
                      <a:pt x="189" y="214"/>
                    </a:lnTo>
                    <a:lnTo>
                      <a:pt x="192" y="218"/>
                    </a:lnTo>
                    <a:lnTo>
                      <a:pt x="195" y="218"/>
                    </a:lnTo>
                    <a:lnTo>
                      <a:pt x="195" y="221"/>
                    </a:lnTo>
                    <a:lnTo>
                      <a:pt x="195" y="222"/>
                    </a:lnTo>
                    <a:lnTo>
                      <a:pt x="195" y="224"/>
                    </a:lnTo>
                    <a:lnTo>
                      <a:pt x="197" y="224"/>
                    </a:lnTo>
                    <a:lnTo>
                      <a:pt x="199" y="224"/>
                    </a:lnTo>
                    <a:lnTo>
                      <a:pt x="200" y="224"/>
                    </a:lnTo>
                    <a:lnTo>
                      <a:pt x="200" y="226"/>
                    </a:lnTo>
                    <a:lnTo>
                      <a:pt x="202" y="227"/>
                    </a:lnTo>
                    <a:lnTo>
                      <a:pt x="202" y="229"/>
                    </a:lnTo>
                    <a:lnTo>
                      <a:pt x="203" y="230"/>
                    </a:lnTo>
                    <a:lnTo>
                      <a:pt x="205" y="232"/>
                    </a:lnTo>
                    <a:lnTo>
                      <a:pt x="205" y="234"/>
                    </a:lnTo>
                    <a:lnTo>
                      <a:pt x="207" y="235"/>
                    </a:lnTo>
                    <a:lnTo>
                      <a:pt x="207" y="237"/>
                    </a:lnTo>
                    <a:lnTo>
                      <a:pt x="207" y="238"/>
                    </a:lnTo>
                    <a:lnTo>
                      <a:pt x="203" y="237"/>
                    </a:lnTo>
                    <a:lnTo>
                      <a:pt x="203" y="238"/>
                    </a:lnTo>
                    <a:lnTo>
                      <a:pt x="205" y="238"/>
                    </a:lnTo>
                    <a:lnTo>
                      <a:pt x="207" y="240"/>
                    </a:lnTo>
                    <a:lnTo>
                      <a:pt x="208" y="240"/>
                    </a:lnTo>
                    <a:lnTo>
                      <a:pt x="208" y="242"/>
                    </a:lnTo>
                    <a:lnTo>
                      <a:pt x="210" y="242"/>
                    </a:lnTo>
                    <a:lnTo>
                      <a:pt x="211" y="243"/>
                    </a:lnTo>
                    <a:lnTo>
                      <a:pt x="211" y="240"/>
                    </a:lnTo>
                    <a:lnTo>
                      <a:pt x="210" y="240"/>
                    </a:lnTo>
                    <a:lnTo>
                      <a:pt x="210" y="238"/>
                    </a:lnTo>
                    <a:lnTo>
                      <a:pt x="211" y="237"/>
                    </a:lnTo>
                    <a:lnTo>
                      <a:pt x="213" y="235"/>
                    </a:lnTo>
                    <a:lnTo>
                      <a:pt x="215" y="232"/>
                    </a:lnTo>
                    <a:lnTo>
                      <a:pt x="216" y="232"/>
                    </a:lnTo>
                    <a:lnTo>
                      <a:pt x="218" y="230"/>
                    </a:lnTo>
                    <a:lnTo>
                      <a:pt x="218" y="229"/>
                    </a:lnTo>
                    <a:lnTo>
                      <a:pt x="219" y="229"/>
                    </a:lnTo>
                    <a:lnTo>
                      <a:pt x="221" y="229"/>
                    </a:lnTo>
                    <a:lnTo>
                      <a:pt x="221" y="227"/>
                    </a:lnTo>
                    <a:lnTo>
                      <a:pt x="223" y="224"/>
                    </a:lnTo>
                    <a:lnTo>
                      <a:pt x="224" y="222"/>
                    </a:lnTo>
                    <a:lnTo>
                      <a:pt x="226" y="222"/>
                    </a:lnTo>
                    <a:lnTo>
                      <a:pt x="226" y="219"/>
                    </a:lnTo>
                    <a:lnTo>
                      <a:pt x="226" y="218"/>
                    </a:lnTo>
                    <a:lnTo>
                      <a:pt x="226" y="219"/>
                    </a:lnTo>
                    <a:lnTo>
                      <a:pt x="227" y="221"/>
                    </a:lnTo>
                    <a:lnTo>
                      <a:pt x="227" y="222"/>
                    </a:lnTo>
                    <a:lnTo>
                      <a:pt x="227" y="224"/>
                    </a:lnTo>
                    <a:lnTo>
                      <a:pt x="226" y="224"/>
                    </a:lnTo>
                    <a:lnTo>
                      <a:pt x="226" y="227"/>
                    </a:lnTo>
                    <a:lnTo>
                      <a:pt x="226" y="229"/>
                    </a:lnTo>
                    <a:lnTo>
                      <a:pt x="224" y="229"/>
                    </a:lnTo>
                    <a:lnTo>
                      <a:pt x="223" y="234"/>
                    </a:lnTo>
                    <a:lnTo>
                      <a:pt x="223" y="235"/>
                    </a:lnTo>
                    <a:lnTo>
                      <a:pt x="223" y="237"/>
                    </a:lnTo>
                    <a:lnTo>
                      <a:pt x="223" y="240"/>
                    </a:lnTo>
                    <a:lnTo>
                      <a:pt x="221" y="242"/>
                    </a:lnTo>
                    <a:lnTo>
                      <a:pt x="219" y="242"/>
                    </a:lnTo>
                    <a:lnTo>
                      <a:pt x="218" y="245"/>
                    </a:lnTo>
                    <a:lnTo>
                      <a:pt x="219" y="245"/>
                    </a:lnTo>
                    <a:lnTo>
                      <a:pt x="221" y="245"/>
                    </a:lnTo>
                    <a:lnTo>
                      <a:pt x="223" y="245"/>
                    </a:lnTo>
                    <a:lnTo>
                      <a:pt x="224" y="243"/>
                    </a:lnTo>
                    <a:lnTo>
                      <a:pt x="226" y="243"/>
                    </a:lnTo>
                    <a:lnTo>
                      <a:pt x="226" y="242"/>
                    </a:lnTo>
                    <a:lnTo>
                      <a:pt x="226" y="240"/>
                    </a:lnTo>
                    <a:lnTo>
                      <a:pt x="226" y="238"/>
                    </a:lnTo>
                    <a:lnTo>
                      <a:pt x="227" y="234"/>
                    </a:lnTo>
                    <a:lnTo>
                      <a:pt x="229" y="235"/>
                    </a:lnTo>
                    <a:lnTo>
                      <a:pt x="231" y="237"/>
                    </a:lnTo>
                    <a:lnTo>
                      <a:pt x="232" y="240"/>
                    </a:lnTo>
                    <a:lnTo>
                      <a:pt x="232" y="242"/>
                    </a:lnTo>
                    <a:lnTo>
                      <a:pt x="231" y="245"/>
                    </a:lnTo>
                    <a:lnTo>
                      <a:pt x="229" y="246"/>
                    </a:lnTo>
                    <a:lnTo>
                      <a:pt x="229" y="248"/>
                    </a:lnTo>
                    <a:lnTo>
                      <a:pt x="231" y="248"/>
                    </a:lnTo>
                    <a:lnTo>
                      <a:pt x="234" y="248"/>
                    </a:lnTo>
                    <a:lnTo>
                      <a:pt x="235" y="246"/>
                    </a:lnTo>
                    <a:lnTo>
                      <a:pt x="237" y="246"/>
                    </a:lnTo>
                    <a:lnTo>
                      <a:pt x="239" y="246"/>
                    </a:lnTo>
                    <a:lnTo>
                      <a:pt x="237" y="250"/>
                    </a:lnTo>
                    <a:lnTo>
                      <a:pt x="240" y="254"/>
                    </a:lnTo>
                    <a:lnTo>
                      <a:pt x="242" y="258"/>
                    </a:lnTo>
                    <a:lnTo>
                      <a:pt x="242" y="259"/>
                    </a:lnTo>
                    <a:lnTo>
                      <a:pt x="242" y="261"/>
                    </a:lnTo>
                    <a:lnTo>
                      <a:pt x="242" y="262"/>
                    </a:lnTo>
                    <a:lnTo>
                      <a:pt x="243" y="267"/>
                    </a:lnTo>
                    <a:lnTo>
                      <a:pt x="245" y="267"/>
                    </a:lnTo>
                    <a:lnTo>
                      <a:pt x="245" y="269"/>
                    </a:lnTo>
                    <a:lnTo>
                      <a:pt x="247" y="270"/>
                    </a:lnTo>
                    <a:lnTo>
                      <a:pt x="248" y="272"/>
                    </a:lnTo>
                    <a:lnTo>
                      <a:pt x="251" y="272"/>
                    </a:lnTo>
                    <a:lnTo>
                      <a:pt x="253" y="275"/>
                    </a:lnTo>
                    <a:lnTo>
                      <a:pt x="255" y="277"/>
                    </a:lnTo>
                    <a:lnTo>
                      <a:pt x="256" y="275"/>
                    </a:lnTo>
                    <a:lnTo>
                      <a:pt x="258" y="275"/>
                    </a:lnTo>
                    <a:lnTo>
                      <a:pt x="259" y="277"/>
                    </a:lnTo>
                    <a:lnTo>
                      <a:pt x="263" y="277"/>
                    </a:lnTo>
                    <a:lnTo>
                      <a:pt x="266" y="278"/>
                    </a:lnTo>
                    <a:lnTo>
                      <a:pt x="269" y="280"/>
                    </a:lnTo>
                    <a:lnTo>
                      <a:pt x="269" y="281"/>
                    </a:lnTo>
                    <a:lnTo>
                      <a:pt x="271" y="281"/>
                    </a:lnTo>
                    <a:lnTo>
                      <a:pt x="274" y="280"/>
                    </a:lnTo>
                    <a:lnTo>
                      <a:pt x="275" y="278"/>
                    </a:lnTo>
                    <a:lnTo>
                      <a:pt x="277" y="277"/>
                    </a:lnTo>
                    <a:lnTo>
                      <a:pt x="278" y="277"/>
                    </a:lnTo>
                    <a:lnTo>
                      <a:pt x="280" y="275"/>
                    </a:lnTo>
                    <a:lnTo>
                      <a:pt x="278" y="274"/>
                    </a:lnTo>
                    <a:lnTo>
                      <a:pt x="282" y="272"/>
                    </a:lnTo>
                    <a:lnTo>
                      <a:pt x="283" y="274"/>
                    </a:lnTo>
                    <a:lnTo>
                      <a:pt x="282" y="275"/>
                    </a:lnTo>
                    <a:lnTo>
                      <a:pt x="282" y="277"/>
                    </a:lnTo>
                    <a:lnTo>
                      <a:pt x="280" y="277"/>
                    </a:lnTo>
                    <a:lnTo>
                      <a:pt x="282" y="278"/>
                    </a:lnTo>
                    <a:lnTo>
                      <a:pt x="283" y="278"/>
                    </a:lnTo>
                    <a:lnTo>
                      <a:pt x="285" y="277"/>
                    </a:lnTo>
                    <a:lnTo>
                      <a:pt x="286" y="277"/>
                    </a:lnTo>
                    <a:lnTo>
                      <a:pt x="286" y="278"/>
                    </a:lnTo>
                    <a:lnTo>
                      <a:pt x="286" y="280"/>
                    </a:lnTo>
                    <a:lnTo>
                      <a:pt x="286" y="281"/>
                    </a:lnTo>
                    <a:lnTo>
                      <a:pt x="288" y="281"/>
                    </a:lnTo>
                    <a:lnTo>
                      <a:pt x="288" y="283"/>
                    </a:lnTo>
                    <a:lnTo>
                      <a:pt x="290" y="283"/>
                    </a:lnTo>
                    <a:lnTo>
                      <a:pt x="291" y="283"/>
                    </a:lnTo>
                    <a:lnTo>
                      <a:pt x="293" y="286"/>
                    </a:lnTo>
                    <a:lnTo>
                      <a:pt x="293" y="285"/>
                    </a:lnTo>
                    <a:lnTo>
                      <a:pt x="294" y="283"/>
                    </a:lnTo>
                    <a:lnTo>
                      <a:pt x="293" y="283"/>
                    </a:lnTo>
                    <a:lnTo>
                      <a:pt x="291" y="283"/>
                    </a:lnTo>
                    <a:lnTo>
                      <a:pt x="291" y="281"/>
                    </a:lnTo>
                    <a:lnTo>
                      <a:pt x="293" y="281"/>
                    </a:lnTo>
                    <a:lnTo>
                      <a:pt x="296" y="281"/>
                    </a:lnTo>
                    <a:lnTo>
                      <a:pt x="299" y="280"/>
                    </a:lnTo>
                    <a:lnTo>
                      <a:pt x="299" y="278"/>
                    </a:lnTo>
                    <a:lnTo>
                      <a:pt x="302" y="277"/>
                    </a:lnTo>
                    <a:lnTo>
                      <a:pt x="304" y="277"/>
                    </a:lnTo>
                    <a:lnTo>
                      <a:pt x="307" y="275"/>
                    </a:lnTo>
                    <a:lnTo>
                      <a:pt x="309" y="275"/>
                    </a:lnTo>
                    <a:lnTo>
                      <a:pt x="317" y="275"/>
                    </a:lnTo>
                    <a:lnTo>
                      <a:pt x="320" y="275"/>
                    </a:lnTo>
                    <a:lnTo>
                      <a:pt x="320" y="274"/>
                    </a:lnTo>
                    <a:lnTo>
                      <a:pt x="322" y="274"/>
                    </a:lnTo>
                    <a:lnTo>
                      <a:pt x="323" y="272"/>
                    </a:lnTo>
                    <a:lnTo>
                      <a:pt x="323" y="270"/>
                    </a:lnTo>
                    <a:lnTo>
                      <a:pt x="322" y="267"/>
                    </a:lnTo>
                    <a:lnTo>
                      <a:pt x="323" y="266"/>
                    </a:lnTo>
                    <a:lnTo>
                      <a:pt x="325" y="264"/>
                    </a:lnTo>
                    <a:lnTo>
                      <a:pt x="325" y="262"/>
                    </a:lnTo>
                    <a:lnTo>
                      <a:pt x="325" y="261"/>
                    </a:lnTo>
                    <a:lnTo>
                      <a:pt x="326" y="259"/>
                    </a:lnTo>
                    <a:lnTo>
                      <a:pt x="326" y="256"/>
                    </a:lnTo>
                    <a:lnTo>
                      <a:pt x="328" y="254"/>
                    </a:lnTo>
                    <a:lnTo>
                      <a:pt x="328" y="253"/>
                    </a:lnTo>
                    <a:lnTo>
                      <a:pt x="330" y="250"/>
                    </a:lnTo>
                    <a:lnTo>
                      <a:pt x="331" y="251"/>
                    </a:lnTo>
                    <a:lnTo>
                      <a:pt x="331" y="250"/>
                    </a:lnTo>
                    <a:lnTo>
                      <a:pt x="334" y="243"/>
                    </a:lnTo>
                    <a:lnTo>
                      <a:pt x="336" y="242"/>
                    </a:lnTo>
                    <a:lnTo>
                      <a:pt x="336" y="240"/>
                    </a:lnTo>
                    <a:lnTo>
                      <a:pt x="338" y="238"/>
                    </a:lnTo>
                    <a:lnTo>
                      <a:pt x="338" y="237"/>
                    </a:lnTo>
                    <a:lnTo>
                      <a:pt x="338" y="235"/>
                    </a:lnTo>
                    <a:lnTo>
                      <a:pt x="339" y="235"/>
                    </a:lnTo>
                    <a:lnTo>
                      <a:pt x="341" y="234"/>
                    </a:lnTo>
                    <a:lnTo>
                      <a:pt x="341" y="230"/>
                    </a:lnTo>
                    <a:lnTo>
                      <a:pt x="342" y="230"/>
                    </a:lnTo>
                    <a:lnTo>
                      <a:pt x="344" y="229"/>
                    </a:lnTo>
                    <a:lnTo>
                      <a:pt x="346" y="227"/>
                    </a:lnTo>
                    <a:lnTo>
                      <a:pt x="347" y="227"/>
                    </a:lnTo>
                    <a:lnTo>
                      <a:pt x="349" y="224"/>
                    </a:lnTo>
                    <a:lnTo>
                      <a:pt x="349" y="222"/>
                    </a:lnTo>
                    <a:lnTo>
                      <a:pt x="350" y="222"/>
                    </a:lnTo>
                    <a:lnTo>
                      <a:pt x="350" y="221"/>
                    </a:lnTo>
                    <a:lnTo>
                      <a:pt x="352" y="219"/>
                    </a:lnTo>
                    <a:lnTo>
                      <a:pt x="355" y="214"/>
                    </a:lnTo>
                    <a:lnTo>
                      <a:pt x="355" y="213"/>
                    </a:lnTo>
                    <a:lnTo>
                      <a:pt x="355" y="211"/>
                    </a:lnTo>
                    <a:lnTo>
                      <a:pt x="357" y="210"/>
                    </a:lnTo>
                    <a:lnTo>
                      <a:pt x="357" y="206"/>
                    </a:lnTo>
                    <a:lnTo>
                      <a:pt x="358" y="203"/>
                    </a:lnTo>
                    <a:lnTo>
                      <a:pt x="360" y="198"/>
                    </a:lnTo>
                    <a:lnTo>
                      <a:pt x="362" y="195"/>
                    </a:lnTo>
                    <a:lnTo>
                      <a:pt x="362" y="192"/>
                    </a:lnTo>
                    <a:lnTo>
                      <a:pt x="363" y="190"/>
                    </a:lnTo>
                    <a:lnTo>
                      <a:pt x="363" y="187"/>
                    </a:lnTo>
                    <a:lnTo>
                      <a:pt x="363" y="186"/>
                    </a:lnTo>
                    <a:lnTo>
                      <a:pt x="365" y="184"/>
                    </a:lnTo>
                    <a:lnTo>
                      <a:pt x="363" y="179"/>
                    </a:lnTo>
                    <a:lnTo>
                      <a:pt x="362" y="176"/>
                    </a:lnTo>
                    <a:lnTo>
                      <a:pt x="362" y="174"/>
                    </a:lnTo>
                    <a:lnTo>
                      <a:pt x="362" y="173"/>
                    </a:lnTo>
                    <a:lnTo>
                      <a:pt x="362" y="171"/>
                    </a:lnTo>
                    <a:lnTo>
                      <a:pt x="362" y="170"/>
                    </a:lnTo>
                    <a:lnTo>
                      <a:pt x="363" y="171"/>
                    </a:lnTo>
                    <a:lnTo>
                      <a:pt x="362" y="170"/>
                    </a:lnTo>
                    <a:lnTo>
                      <a:pt x="362" y="165"/>
                    </a:lnTo>
                    <a:lnTo>
                      <a:pt x="362" y="163"/>
                    </a:lnTo>
                    <a:lnTo>
                      <a:pt x="363" y="160"/>
                    </a:lnTo>
                    <a:lnTo>
                      <a:pt x="363" y="157"/>
                    </a:lnTo>
                    <a:lnTo>
                      <a:pt x="362" y="158"/>
                    </a:lnTo>
                    <a:lnTo>
                      <a:pt x="362" y="157"/>
                    </a:lnTo>
                    <a:lnTo>
                      <a:pt x="362" y="155"/>
                    </a:lnTo>
                    <a:lnTo>
                      <a:pt x="362" y="152"/>
                    </a:lnTo>
                    <a:lnTo>
                      <a:pt x="360" y="150"/>
                    </a:lnTo>
                    <a:lnTo>
                      <a:pt x="358" y="150"/>
                    </a:lnTo>
                    <a:lnTo>
                      <a:pt x="360" y="149"/>
                    </a:lnTo>
                    <a:lnTo>
                      <a:pt x="357" y="146"/>
                    </a:lnTo>
                    <a:lnTo>
                      <a:pt x="355" y="144"/>
                    </a:lnTo>
                    <a:lnTo>
                      <a:pt x="354" y="143"/>
                    </a:lnTo>
                    <a:lnTo>
                      <a:pt x="354" y="141"/>
                    </a:lnTo>
                    <a:lnTo>
                      <a:pt x="352" y="138"/>
                    </a:lnTo>
                    <a:lnTo>
                      <a:pt x="350" y="138"/>
                    </a:lnTo>
                    <a:lnTo>
                      <a:pt x="349" y="138"/>
                    </a:lnTo>
                    <a:lnTo>
                      <a:pt x="347" y="135"/>
                    </a:lnTo>
                    <a:lnTo>
                      <a:pt x="346" y="133"/>
                    </a:lnTo>
                    <a:lnTo>
                      <a:pt x="344" y="133"/>
                    </a:lnTo>
                    <a:lnTo>
                      <a:pt x="344" y="130"/>
                    </a:lnTo>
                    <a:lnTo>
                      <a:pt x="344" y="125"/>
                    </a:lnTo>
                    <a:lnTo>
                      <a:pt x="344" y="122"/>
                    </a:lnTo>
                    <a:lnTo>
                      <a:pt x="344" y="120"/>
                    </a:lnTo>
                    <a:lnTo>
                      <a:pt x="342" y="119"/>
                    </a:lnTo>
                    <a:lnTo>
                      <a:pt x="342" y="122"/>
                    </a:lnTo>
                    <a:lnTo>
                      <a:pt x="341" y="120"/>
                    </a:lnTo>
                    <a:lnTo>
                      <a:pt x="339" y="120"/>
                    </a:lnTo>
                    <a:lnTo>
                      <a:pt x="338" y="119"/>
                    </a:lnTo>
                    <a:lnTo>
                      <a:pt x="338" y="117"/>
                    </a:lnTo>
                    <a:lnTo>
                      <a:pt x="336" y="117"/>
                    </a:lnTo>
                    <a:lnTo>
                      <a:pt x="336" y="120"/>
                    </a:lnTo>
                    <a:lnTo>
                      <a:pt x="334" y="120"/>
                    </a:lnTo>
                    <a:lnTo>
                      <a:pt x="334" y="119"/>
                    </a:lnTo>
                    <a:lnTo>
                      <a:pt x="333" y="119"/>
                    </a:lnTo>
                    <a:lnTo>
                      <a:pt x="333" y="117"/>
                    </a:lnTo>
                    <a:lnTo>
                      <a:pt x="333" y="115"/>
                    </a:lnTo>
                    <a:lnTo>
                      <a:pt x="333" y="111"/>
                    </a:lnTo>
                    <a:lnTo>
                      <a:pt x="331" y="111"/>
                    </a:lnTo>
                    <a:lnTo>
                      <a:pt x="331" y="109"/>
                    </a:lnTo>
                    <a:lnTo>
                      <a:pt x="331" y="107"/>
                    </a:lnTo>
                    <a:lnTo>
                      <a:pt x="331" y="106"/>
                    </a:lnTo>
                    <a:lnTo>
                      <a:pt x="330" y="104"/>
                    </a:lnTo>
                    <a:lnTo>
                      <a:pt x="330" y="103"/>
                    </a:lnTo>
                    <a:lnTo>
                      <a:pt x="328" y="103"/>
                    </a:lnTo>
                    <a:lnTo>
                      <a:pt x="326" y="103"/>
                    </a:lnTo>
                    <a:lnTo>
                      <a:pt x="326" y="99"/>
                    </a:lnTo>
                    <a:lnTo>
                      <a:pt x="328" y="101"/>
                    </a:lnTo>
                    <a:lnTo>
                      <a:pt x="328" y="98"/>
                    </a:lnTo>
                    <a:lnTo>
                      <a:pt x="326" y="98"/>
                    </a:lnTo>
                    <a:lnTo>
                      <a:pt x="325" y="96"/>
                    </a:lnTo>
                    <a:lnTo>
                      <a:pt x="325" y="95"/>
                    </a:lnTo>
                    <a:lnTo>
                      <a:pt x="323" y="96"/>
                    </a:lnTo>
                    <a:lnTo>
                      <a:pt x="322" y="95"/>
                    </a:lnTo>
                    <a:lnTo>
                      <a:pt x="322" y="93"/>
                    </a:lnTo>
                    <a:lnTo>
                      <a:pt x="320" y="93"/>
                    </a:lnTo>
                    <a:lnTo>
                      <a:pt x="318" y="91"/>
                    </a:lnTo>
                    <a:lnTo>
                      <a:pt x="317" y="93"/>
                    </a:lnTo>
                    <a:lnTo>
                      <a:pt x="315" y="91"/>
                    </a:lnTo>
                    <a:lnTo>
                      <a:pt x="315" y="90"/>
                    </a:lnTo>
                    <a:lnTo>
                      <a:pt x="315" y="87"/>
                    </a:lnTo>
                    <a:lnTo>
                      <a:pt x="314" y="88"/>
                    </a:lnTo>
                    <a:lnTo>
                      <a:pt x="310" y="87"/>
                    </a:lnTo>
                    <a:lnTo>
                      <a:pt x="309" y="87"/>
                    </a:lnTo>
                    <a:lnTo>
                      <a:pt x="307" y="85"/>
                    </a:lnTo>
                    <a:lnTo>
                      <a:pt x="306" y="83"/>
                    </a:lnTo>
                    <a:lnTo>
                      <a:pt x="304" y="82"/>
                    </a:lnTo>
                    <a:lnTo>
                      <a:pt x="304" y="80"/>
                    </a:lnTo>
                    <a:lnTo>
                      <a:pt x="304" y="79"/>
                    </a:lnTo>
                    <a:lnTo>
                      <a:pt x="302" y="79"/>
                    </a:lnTo>
                    <a:lnTo>
                      <a:pt x="302" y="77"/>
                    </a:lnTo>
                    <a:lnTo>
                      <a:pt x="302" y="74"/>
                    </a:lnTo>
                    <a:lnTo>
                      <a:pt x="302" y="71"/>
                    </a:lnTo>
                    <a:lnTo>
                      <a:pt x="302" y="69"/>
                    </a:lnTo>
                    <a:lnTo>
                      <a:pt x="301" y="64"/>
                    </a:lnTo>
                    <a:lnTo>
                      <a:pt x="301" y="63"/>
                    </a:lnTo>
                    <a:lnTo>
                      <a:pt x="299" y="63"/>
                    </a:lnTo>
                    <a:lnTo>
                      <a:pt x="298" y="59"/>
                    </a:lnTo>
                    <a:lnTo>
                      <a:pt x="296" y="58"/>
                    </a:lnTo>
                    <a:lnTo>
                      <a:pt x="296" y="55"/>
                    </a:lnTo>
                    <a:lnTo>
                      <a:pt x="296" y="53"/>
                    </a:lnTo>
                    <a:lnTo>
                      <a:pt x="296" y="51"/>
                    </a:lnTo>
                    <a:lnTo>
                      <a:pt x="294" y="50"/>
                    </a:lnTo>
                    <a:lnTo>
                      <a:pt x="296" y="47"/>
                    </a:lnTo>
                    <a:lnTo>
                      <a:pt x="294" y="45"/>
                    </a:lnTo>
                    <a:lnTo>
                      <a:pt x="296" y="43"/>
                    </a:lnTo>
                    <a:lnTo>
                      <a:pt x="294" y="42"/>
                    </a:lnTo>
                    <a:lnTo>
                      <a:pt x="293" y="40"/>
                    </a:lnTo>
                    <a:lnTo>
                      <a:pt x="291" y="39"/>
                    </a:lnTo>
                    <a:lnTo>
                      <a:pt x="290" y="39"/>
                    </a:lnTo>
                    <a:lnTo>
                      <a:pt x="288" y="35"/>
                    </a:lnTo>
                    <a:lnTo>
                      <a:pt x="286" y="35"/>
                    </a:lnTo>
                    <a:lnTo>
                      <a:pt x="285" y="35"/>
                    </a:lnTo>
                    <a:lnTo>
                      <a:pt x="283" y="37"/>
                    </a:lnTo>
                    <a:lnTo>
                      <a:pt x="282" y="37"/>
                    </a:lnTo>
                    <a:lnTo>
                      <a:pt x="280" y="35"/>
                    </a:lnTo>
                    <a:lnTo>
                      <a:pt x="280" y="34"/>
                    </a:lnTo>
                    <a:lnTo>
                      <a:pt x="278" y="32"/>
                    </a:lnTo>
                    <a:lnTo>
                      <a:pt x="278" y="31"/>
                    </a:lnTo>
                    <a:lnTo>
                      <a:pt x="278" y="27"/>
                    </a:lnTo>
                    <a:lnTo>
                      <a:pt x="278" y="24"/>
                    </a:lnTo>
                    <a:lnTo>
                      <a:pt x="277" y="23"/>
                    </a:lnTo>
                    <a:lnTo>
                      <a:pt x="277" y="21"/>
                    </a:lnTo>
                    <a:lnTo>
                      <a:pt x="277" y="19"/>
                    </a:lnTo>
                    <a:lnTo>
                      <a:pt x="275" y="18"/>
                    </a:lnTo>
                    <a:lnTo>
                      <a:pt x="275" y="16"/>
                    </a:lnTo>
                    <a:lnTo>
                      <a:pt x="274" y="16"/>
                    </a:lnTo>
                    <a:lnTo>
                      <a:pt x="274" y="13"/>
                    </a:lnTo>
                    <a:lnTo>
                      <a:pt x="274" y="12"/>
                    </a:lnTo>
                    <a:lnTo>
                      <a:pt x="272" y="12"/>
                    </a:lnTo>
                    <a:lnTo>
                      <a:pt x="271" y="10"/>
                    </a:lnTo>
                    <a:lnTo>
                      <a:pt x="271" y="5"/>
                    </a:lnTo>
                    <a:lnTo>
                      <a:pt x="271" y="2"/>
                    </a:lnTo>
                    <a:lnTo>
                      <a:pt x="271" y="0"/>
                    </a:lnTo>
                    <a:lnTo>
                      <a:pt x="269" y="0"/>
                    </a:lnTo>
                    <a:lnTo>
                      <a:pt x="267" y="2"/>
                    </a:lnTo>
                    <a:lnTo>
                      <a:pt x="266" y="2"/>
                    </a:lnTo>
                    <a:lnTo>
                      <a:pt x="266" y="5"/>
                    </a:lnTo>
                    <a:lnTo>
                      <a:pt x="264" y="8"/>
                    </a:lnTo>
                    <a:lnTo>
                      <a:pt x="263" y="12"/>
                    </a:lnTo>
                    <a:lnTo>
                      <a:pt x="263" y="13"/>
                    </a:lnTo>
                    <a:lnTo>
                      <a:pt x="259" y="13"/>
                    </a:lnTo>
                    <a:lnTo>
                      <a:pt x="259" y="16"/>
                    </a:lnTo>
                    <a:lnTo>
                      <a:pt x="259" y="19"/>
                    </a:lnTo>
                    <a:lnTo>
                      <a:pt x="261" y="19"/>
                    </a:lnTo>
                    <a:lnTo>
                      <a:pt x="261" y="21"/>
                    </a:lnTo>
                    <a:lnTo>
                      <a:pt x="259" y="23"/>
                    </a:lnTo>
                    <a:lnTo>
                      <a:pt x="259" y="26"/>
                    </a:lnTo>
                    <a:lnTo>
                      <a:pt x="258" y="29"/>
                    </a:lnTo>
                    <a:lnTo>
                      <a:pt x="259" y="35"/>
                    </a:lnTo>
                    <a:lnTo>
                      <a:pt x="258" y="37"/>
                    </a:lnTo>
                    <a:lnTo>
                      <a:pt x="259" y="42"/>
                    </a:lnTo>
                    <a:lnTo>
                      <a:pt x="259" y="43"/>
                    </a:lnTo>
                    <a:lnTo>
                      <a:pt x="259" y="47"/>
                    </a:lnTo>
                    <a:lnTo>
                      <a:pt x="258" y="48"/>
                    </a:lnTo>
                    <a:lnTo>
                      <a:pt x="258" y="51"/>
                    </a:lnTo>
                    <a:lnTo>
                      <a:pt x="256" y="59"/>
                    </a:lnTo>
                    <a:lnTo>
                      <a:pt x="253" y="64"/>
                    </a:lnTo>
                    <a:lnTo>
                      <a:pt x="253" y="67"/>
                    </a:lnTo>
                    <a:lnTo>
                      <a:pt x="251" y="67"/>
                    </a:lnTo>
                    <a:lnTo>
                      <a:pt x="250" y="69"/>
                    </a:lnTo>
                    <a:lnTo>
                      <a:pt x="248" y="71"/>
                    </a:lnTo>
                    <a:lnTo>
                      <a:pt x="245" y="71"/>
                    </a:lnTo>
                    <a:lnTo>
                      <a:pt x="242" y="69"/>
                    </a:lnTo>
                    <a:lnTo>
                      <a:pt x="237" y="66"/>
                    </a:lnTo>
                    <a:lnTo>
                      <a:pt x="237" y="64"/>
                    </a:lnTo>
                    <a:lnTo>
                      <a:pt x="235" y="63"/>
                    </a:lnTo>
                    <a:lnTo>
                      <a:pt x="234" y="61"/>
                    </a:lnTo>
                    <a:lnTo>
                      <a:pt x="229" y="61"/>
                    </a:lnTo>
                    <a:lnTo>
                      <a:pt x="227" y="59"/>
                    </a:lnTo>
                    <a:lnTo>
                      <a:pt x="226" y="58"/>
                    </a:lnTo>
                    <a:lnTo>
                      <a:pt x="224" y="58"/>
                    </a:lnTo>
                    <a:lnTo>
                      <a:pt x="223" y="56"/>
                    </a:lnTo>
                    <a:lnTo>
                      <a:pt x="221" y="55"/>
                    </a:lnTo>
                    <a:lnTo>
                      <a:pt x="219" y="55"/>
                    </a:lnTo>
                    <a:lnTo>
                      <a:pt x="218" y="53"/>
                    </a:lnTo>
                    <a:lnTo>
                      <a:pt x="216" y="53"/>
                    </a:lnTo>
                    <a:lnTo>
                      <a:pt x="211" y="51"/>
                    </a:lnTo>
                    <a:lnTo>
                      <a:pt x="210" y="53"/>
                    </a:lnTo>
                    <a:lnTo>
                      <a:pt x="210" y="51"/>
                    </a:lnTo>
                    <a:lnTo>
                      <a:pt x="210" y="50"/>
                    </a:lnTo>
                    <a:lnTo>
                      <a:pt x="210" y="48"/>
                    </a:lnTo>
                    <a:lnTo>
                      <a:pt x="207" y="47"/>
                    </a:lnTo>
                    <a:lnTo>
                      <a:pt x="205" y="45"/>
                    </a:lnTo>
                    <a:lnTo>
                      <a:pt x="203" y="45"/>
                    </a:lnTo>
                    <a:lnTo>
                      <a:pt x="202" y="43"/>
                    </a:lnTo>
                    <a:lnTo>
                      <a:pt x="202" y="42"/>
                    </a:lnTo>
                    <a:lnTo>
                      <a:pt x="203" y="40"/>
                    </a:lnTo>
                    <a:lnTo>
                      <a:pt x="203" y="39"/>
                    </a:lnTo>
                    <a:lnTo>
                      <a:pt x="205" y="35"/>
                    </a:lnTo>
                    <a:lnTo>
                      <a:pt x="205" y="34"/>
                    </a:lnTo>
                    <a:lnTo>
                      <a:pt x="207" y="31"/>
                    </a:lnTo>
                    <a:lnTo>
                      <a:pt x="203" y="31"/>
                    </a:lnTo>
                    <a:lnTo>
                      <a:pt x="205" y="29"/>
                    </a:lnTo>
                    <a:lnTo>
                      <a:pt x="205" y="26"/>
                    </a:lnTo>
                    <a:lnTo>
                      <a:pt x="207" y="27"/>
                    </a:lnTo>
                    <a:lnTo>
                      <a:pt x="207" y="26"/>
                    </a:lnTo>
                    <a:lnTo>
                      <a:pt x="208" y="26"/>
                    </a:lnTo>
                    <a:lnTo>
                      <a:pt x="210" y="26"/>
                    </a:lnTo>
                    <a:lnTo>
                      <a:pt x="211" y="24"/>
                    </a:lnTo>
                    <a:lnTo>
                      <a:pt x="210" y="23"/>
                    </a:lnTo>
                    <a:lnTo>
                      <a:pt x="210" y="21"/>
                    </a:lnTo>
                    <a:lnTo>
                      <a:pt x="211" y="23"/>
                    </a:lnTo>
                    <a:lnTo>
                      <a:pt x="211" y="21"/>
                    </a:lnTo>
                    <a:lnTo>
                      <a:pt x="213" y="19"/>
                    </a:lnTo>
                    <a:lnTo>
                      <a:pt x="213" y="18"/>
                    </a:lnTo>
                    <a:lnTo>
                      <a:pt x="213" y="16"/>
                    </a:lnTo>
                    <a:lnTo>
                      <a:pt x="211" y="16"/>
                    </a:lnTo>
                    <a:lnTo>
                      <a:pt x="210" y="18"/>
                    </a:lnTo>
                    <a:lnTo>
                      <a:pt x="210" y="15"/>
                    </a:lnTo>
                    <a:lnTo>
                      <a:pt x="210" y="13"/>
                    </a:lnTo>
                    <a:lnTo>
                      <a:pt x="208" y="13"/>
                    </a:lnTo>
                    <a:lnTo>
                      <a:pt x="207" y="15"/>
                    </a:lnTo>
                    <a:lnTo>
                      <a:pt x="207" y="16"/>
                    </a:lnTo>
                    <a:lnTo>
                      <a:pt x="208" y="16"/>
                    </a:lnTo>
                    <a:lnTo>
                      <a:pt x="207" y="19"/>
                    </a:lnTo>
                    <a:lnTo>
                      <a:pt x="205" y="19"/>
                    </a:lnTo>
                    <a:lnTo>
                      <a:pt x="205" y="18"/>
                    </a:lnTo>
                    <a:lnTo>
                      <a:pt x="205" y="16"/>
                    </a:lnTo>
                    <a:lnTo>
                      <a:pt x="205" y="15"/>
                    </a:lnTo>
                    <a:lnTo>
                      <a:pt x="203" y="16"/>
                    </a:lnTo>
                    <a:lnTo>
                      <a:pt x="203" y="15"/>
                    </a:lnTo>
                    <a:lnTo>
                      <a:pt x="202" y="15"/>
                    </a:lnTo>
                    <a:lnTo>
                      <a:pt x="200" y="15"/>
                    </a:lnTo>
                    <a:lnTo>
                      <a:pt x="199" y="15"/>
                    </a:lnTo>
                    <a:lnTo>
                      <a:pt x="197" y="18"/>
                    </a:lnTo>
                    <a:lnTo>
                      <a:pt x="195" y="16"/>
                    </a:lnTo>
                    <a:lnTo>
                      <a:pt x="194" y="16"/>
                    </a:lnTo>
                    <a:lnTo>
                      <a:pt x="192" y="15"/>
                    </a:lnTo>
                    <a:lnTo>
                      <a:pt x="191" y="15"/>
                    </a:lnTo>
                    <a:lnTo>
                      <a:pt x="189" y="15"/>
                    </a:lnTo>
                    <a:lnTo>
                      <a:pt x="187" y="15"/>
                    </a:lnTo>
                    <a:lnTo>
                      <a:pt x="186" y="13"/>
                    </a:lnTo>
                    <a:lnTo>
                      <a:pt x="184" y="15"/>
                    </a:lnTo>
                    <a:lnTo>
                      <a:pt x="183" y="13"/>
                    </a:lnTo>
                    <a:lnTo>
                      <a:pt x="181" y="13"/>
                    </a:lnTo>
                    <a:lnTo>
                      <a:pt x="179" y="13"/>
                    </a:lnTo>
                    <a:lnTo>
                      <a:pt x="176" y="13"/>
                    </a:lnTo>
                    <a:lnTo>
                      <a:pt x="175" y="12"/>
                    </a:lnTo>
                    <a:lnTo>
                      <a:pt x="175" y="10"/>
                    </a:lnTo>
                    <a:lnTo>
                      <a:pt x="173" y="10"/>
                    </a:lnTo>
                    <a:lnTo>
                      <a:pt x="173" y="12"/>
                    </a:lnTo>
                    <a:lnTo>
                      <a:pt x="171" y="10"/>
                    </a:lnTo>
                    <a:lnTo>
                      <a:pt x="170" y="8"/>
                    </a:lnTo>
                    <a:lnTo>
                      <a:pt x="168" y="8"/>
                    </a:lnTo>
                    <a:lnTo>
                      <a:pt x="168" y="7"/>
                    </a:lnTo>
                    <a:lnTo>
                      <a:pt x="167" y="7"/>
                    </a:lnTo>
                    <a:lnTo>
                      <a:pt x="167" y="8"/>
                    </a:lnTo>
                    <a:lnTo>
                      <a:pt x="167" y="10"/>
                    </a:lnTo>
                    <a:lnTo>
                      <a:pt x="167" y="12"/>
                    </a:lnTo>
                    <a:lnTo>
                      <a:pt x="168" y="10"/>
                    </a:lnTo>
                    <a:lnTo>
                      <a:pt x="170" y="12"/>
                    </a:lnTo>
                    <a:lnTo>
                      <a:pt x="171" y="12"/>
                    </a:lnTo>
                    <a:lnTo>
                      <a:pt x="171" y="16"/>
                    </a:lnTo>
                    <a:lnTo>
                      <a:pt x="170" y="18"/>
                    </a:lnTo>
                    <a:lnTo>
                      <a:pt x="167" y="18"/>
                    </a:lnTo>
                    <a:lnTo>
                      <a:pt x="165" y="18"/>
                    </a:lnTo>
                    <a:lnTo>
                      <a:pt x="163" y="18"/>
                    </a:lnTo>
                    <a:lnTo>
                      <a:pt x="162" y="18"/>
                    </a:lnTo>
                    <a:lnTo>
                      <a:pt x="159" y="18"/>
                    </a:lnTo>
                    <a:lnTo>
                      <a:pt x="159" y="19"/>
                    </a:lnTo>
                    <a:lnTo>
                      <a:pt x="157" y="18"/>
                    </a:lnTo>
                    <a:lnTo>
                      <a:pt x="155" y="19"/>
                    </a:lnTo>
                    <a:lnTo>
                      <a:pt x="157" y="23"/>
                    </a:lnTo>
                    <a:lnTo>
                      <a:pt x="155" y="23"/>
                    </a:lnTo>
                    <a:lnTo>
                      <a:pt x="154" y="21"/>
                    </a:lnTo>
                    <a:lnTo>
                      <a:pt x="152" y="21"/>
                    </a:lnTo>
                    <a:lnTo>
                      <a:pt x="152" y="23"/>
                    </a:lnTo>
                    <a:lnTo>
                      <a:pt x="151" y="23"/>
                    </a:lnTo>
                    <a:lnTo>
                      <a:pt x="149" y="24"/>
                    </a:lnTo>
                    <a:lnTo>
                      <a:pt x="149" y="26"/>
                    </a:lnTo>
                    <a:lnTo>
                      <a:pt x="149" y="27"/>
                    </a:lnTo>
                    <a:lnTo>
                      <a:pt x="149" y="29"/>
                    </a:lnTo>
                    <a:lnTo>
                      <a:pt x="151" y="27"/>
                    </a:lnTo>
                    <a:lnTo>
                      <a:pt x="151" y="31"/>
                    </a:lnTo>
                    <a:lnTo>
                      <a:pt x="149" y="32"/>
                    </a:lnTo>
                    <a:lnTo>
                      <a:pt x="147" y="32"/>
                    </a:lnTo>
                    <a:lnTo>
                      <a:pt x="146" y="31"/>
                    </a:lnTo>
                    <a:lnTo>
                      <a:pt x="146" y="32"/>
                    </a:lnTo>
                    <a:lnTo>
                      <a:pt x="146" y="34"/>
                    </a:lnTo>
                    <a:lnTo>
                      <a:pt x="144" y="37"/>
                    </a:lnTo>
                    <a:lnTo>
                      <a:pt x="143" y="37"/>
                    </a:lnTo>
                    <a:lnTo>
                      <a:pt x="141" y="40"/>
                    </a:lnTo>
                    <a:lnTo>
                      <a:pt x="146" y="45"/>
                    </a:lnTo>
                    <a:lnTo>
                      <a:pt x="144" y="45"/>
                    </a:lnTo>
                    <a:lnTo>
                      <a:pt x="146" y="48"/>
                    </a:lnTo>
                    <a:lnTo>
                      <a:pt x="144" y="48"/>
                    </a:lnTo>
                    <a:lnTo>
                      <a:pt x="141" y="45"/>
                    </a:lnTo>
                    <a:lnTo>
                      <a:pt x="139" y="45"/>
                    </a:lnTo>
                    <a:lnTo>
                      <a:pt x="138" y="45"/>
                    </a:lnTo>
                    <a:lnTo>
                      <a:pt x="136" y="45"/>
                    </a:lnTo>
                    <a:lnTo>
                      <a:pt x="135" y="45"/>
                    </a:lnTo>
                    <a:lnTo>
                      <a:pt x="133" y="45"/>
                    </a:lnTo>
                    <a:lnTo>
                      <a:pt x="133" y="47"/>
                    </a:lnTo>
                    <a:lnTo>
                      <a:pt x="131" y="47"/>
                    </a:lnTo>
                    <a:lnTo>
                      <a:pt x="131" y="48"/>
                    </a:lnTo>
                    <a:lnTo>
                      <a:pt x="131" y="50"/>
                    </a:lnTo>
                    <a:lnTo>
                      <a:pt x="130" y="50"/>
                    </a:lnTo>
                    <a:lnTo>
                      <a:pt x="130" y="47"/>
                    </a:lnTo>
                    <a:lnTo>
                      <a:pt x="130" y="45"/>
                    </a:lnTo>
                    <a:lnTo>
                      <a:pt x="128" y="43"/>
                    </a:lnTo>
                    <a:lnTo>
                      <a:pt x="125" y="39"/>
                    </a:lnTo>
                    <a:lnTo>
                      <a:pt x="123" y="39"/>
                    </a:lnTo>
                    <a:lnTo>
                      <a:pt x="122" y="37"/>
                    </a:lnTo>
                    <a:lnTo>
                      <a:pt x="120" y="37"/>
                    </a:lnTo>
                    <a:lnTo>
                      <a:pt x="119" y="37"/>
                    </a:lnTo>
                    <a:lnTo>
                      <a:pt x="117" y="35"/>
                    </a:lnTo>
                    <a:lnTo>
                      <a:pt x="115" y="37"/>
                    </a:lnTo>
                    <a:lnTo>
                      <a:pt x="117" y="37"/>
                    </a:lnTo>
                    <a:lnTo>
                      <a:pt x="115" y="39"/>
                    </a:lnTo>
                    <a:lnTo>
                      <a:pt x="114" y="40"/>
                    </a:lnTo>
                    <a:lnTo>
                      <a:pt x="112" y="40"/>
                    </a:lnTo>
                    <a:lnTo>
                      <a:pt x="112" y="39"/>
                    </a:lnTo>
                    <a:lnTo>
                      <a:pt x="112" y="40"/>
                    </a:lnTo>
                    <a:lnTo>
                      <a:pt x="111" y="40"/>
                    </a:lnTo>
                    <a:lnTo>
                      <a:pt x="111" y="39"/>
                    </a:lnTo>
                    <a:lnTo>
                      <a:pt x="109" y="39"/>
                    </a:lnTo>
                    <a:lnTo>
                      <a:pt x="111" y="40"/>
                    </a:lnTo>
                    <a:lnTo>
                      <a:pt x="111" y="42"/>
                    </a:lnTo>
                    <a:lnTo>
                      <a:pt x="109" y="43"/>
                    </a:lnTo>
                    <a:lnTo>
                      <a:pt x="108" y="45"/>
                    </a:lnTo>
                    <a:lnTo>
                      <a:pt x="108" y="43"/>
                    </a:lnTo>
                    <a:lnTo>
                      <a:pt x="106" y="45"/>
                    </a:lnTo>
                    <a:lnTo>
                      <a:pt x="104" y="45"/>
                    </a:lnTo>
                    <a:lnTo>
                      <a:pt x="103" y="45"/>
                    </a:lnTo>
                    <a:lnTo>
                      <a:pt x="101" y="45"/>
                    </a:lnTo>
                    <a:lnTo>
                      <a:pt x="103" y="48"/>
                    </a:lnTo>
                    <a:lnTo>
                      <a:pt x="103" y="50"/>
                    </a:lnTo>
                    <a:lnTo>
                      <a:pt x="100" y="50"/>
                    </a:lnTo>
                    <a:lnTo>
                      <a:pt x="100" y="51"/>
                    </a:lnTo>
                    <a:lnTo>
                      <a:pt x="101" y="53"/>
                    </a:lnTo>
                    <a:lnTo>
                      <a:pt x="100" y="55"/>
                    </a:lnTo>
                    <a:lnTo>
                      <a:pt x="98" y="53"/>
                    </a:lnTo>
                    <a:lnTo>
                      <a:pt x="96" y="53"/>
                    </a:lnTo>
                    <a:lnTo>
                      <a:pt x="96" y="55"/>
                    </a:lnTo>
                    <a:lnTo>
                      <a:pt x="98" y="58"/>
                    </a:lnTo>
                    <a:lnTo>
                      <a:pt x="96" y="59"/>
                    </a:lnTo>
                    <a:lnTo>
                      <a:pt x="95" y="61"/>
                    </a:lnTo>
                    <a:lnTo>
                      <a:pt x="95" y="63"/>
                    </a:lnTo>
                    <a:lnTo>
                      <a:pt x="96" y="64"/>
                    </a:lnTo>
                    <a:lnTo>
                      <a:pt x="96" y="66"/>
                    </a:lnTo>
                    <a:lnTo>
                      <a:pt x="93" y="64"/>
                    </a:lnTo>
                    <a:lnTo>
                      <a:pt x="92" y="63"/>
                    </a:lnTo>
                    <a:lnTo>
                      <a:pt x="90" y="63"/>
                    </a:lnTo>
                    <a:lnTo>
                      <a:pt x="88" y="63"/>
                    </a:lnTo>
                    <a:lnTo>
                      <a:pt x="87" y="63"/>
                    </a:lnTo>
                    <a:lnTo>
                      <a:pt x="88" y="66"/>
                    </a:lnTo>
                    <a:lnTo>
                      <a:pt x="87" y="66"/>
                    </a:lnTo>
                    <a:lnTo>
                      <a:pt x="88" y="67"/>
                    </a:lnTo>
                    <a:lnTo>
                      <a:pt x="90" y="69"/>
                    </a:lnTo>
                    <a:lnTo>
                      <a:pt x="90" y="71"/>
                    </a:lnTo>
                    <a:lnTo>
                      <a:pt x="88" y="72"/>
                    </a:lnTo>
                    <a:lnTo>
                      <a:pt x="88" y="74"/>
                    </a:lnTo>
                    <a:lnTo>
                      <a:pt x="88" y="77"/>
                    </a:lnTo>
                    <a:lnTo>
                      <a:pt x="87" y="75"/>
                    </a:lnTo>
                    <a:lnTo>
                      <a:pt x="87" y="74"/>
                    </a:lnTo>
                    <a:lnTo>
                      <a:pt x="85" y="72"/>
                    </a:lnTo>
                    <a:lnTo>
                      <a:pt x="84" y="71"/>
                    </a:lnTo>
                    <a:lnTo>
                      <a:pt x="82" y="67"/>
                    </a:lnTo>
                    <a:lnTo>
                      <a:pt x="80" y="66"/>
                    </a:lnTo>
                    <a:lnTo>
                      <a:pt x="80" y="67"/>
                    </a:lnTo>
                    <a:lnTo>
                      <a:pt x="80" y="69"/>
                    </a:lnTo>
                    <a:lnTo>
                      <a:pt x="79" y="71"/>
                    </a:lnTo>
                    <a:lnTo>
                      <a:pt x="77" y="71"/>
                    </a:lnTo>
                    <a:lnTo>
                      <a:pt x="76" y="72"/>
                    </a:lnTo>
                    <a:lnTo>
                      <a:pt x="76" y="74"/>
                    </a:lnTo>
                    <a:lnTo>
                      <a:pt x="76" y="77"/>
                    </a:lnTo>
                    <a:lnTo>
                      <a:pt x="76" y="79"/>
                    </a:lnTo>
                    <a:lnTo>
                      <a:pt x="77" y="82"/>
                    </a:lnTo>
                    <a:lnTo>
                      <a:pt x="77" y="83"/>
                    </a:lnTo>
                    <a:lnTo>
                      <a:pt x="74" y="87"/>
                    </a:lnTo>
                    <a:lnTo>
                      <a:pt x="72" y="87"/>
                    </a:lnTo>
                    <a:lnTo>
                      <a:pt x="72" y="88"/>
                    </a:lnTo>
                    <a:lnTo>
                      <a:pt x="72" y="90"/>
                    </a:lnTo>
                    <a:lnTo>
                      <a:pt x="71" y="91"/>
                    </a:lnTo>
                    <a:lnTo>
                      <a:pt x="71" y="93"/>
                    </a:lnTo>
                    <a:lnTo>
                      <a:pt x="71" y="95"/>
                    </a:lnTo>
                    <a:lnTo>
                      <a:pt x="68" y="98"/>
                    </a:lnTo>
                    <a:lnTo>
                      <a:pt x="66" y="99"/>
                    </a:lnTo>
                    <a:lnTo>
                      <a:pt x="64" y="101"/>
                    </a:lnTo>
                    <a:lnTo>
                      <a:pt x="60" y="103"/>
                    </a:lnTo>
                    <a:lnTo>
                      <a:pt x="58" y="103"/>
                    </a:lnTo>
                    <a:lnTo>
                      <a:pt x="56" y="104"/>
                    </a:lnTo>
                    <a:lnTo>
                      <a:pt x="55" y="104"/>
                    </a:lnTo>
                    <a:lnTo>
                      <a:pt x="53" y="106"/>
                    </a:lnTo>
                    <a:lnTo>
                      <a:pt x="52" y="104"/>
                    </a:lnTo>
                    <a:lnTo>
                      <a:pt x="48" y="106"/>
                    </a:lnTo>
                    <a:lnTo>
                      <a:pt x="45" y="109"/>
                    </a:lnTo>
                    <a:lnTo>
                      <a:pt x="44" y="109"/>
                    </a:lnTo>
                    <a:lnTo>
                      <a:pt x="42" y="111"/>
                    </a:lnTo>
                    <a:lnTo>
                      <a:pt x="40" y="111"/>
                    </a:lnTo>
                    <a:lnTo>
                      <a:pt x="39" y="112"/>
                    </a:lnTo>
                    <a:lnTo>
                      <a:pt x="37" y="114"/>
                    </a:lnTo>
                    <a:lnTo>
                      <a:pt x="36" y="114"/>
                    </a:lnTo>
                    <a:lnTo>
                      <a:pt x="34" y="115"/>
                    </a:lnTo>
                    <a:lnTo>
                      <a:pt x="32" y="115"/>
                    </a:lnTo>
                    <a:lnTo>
                      <a:pt x="31" y="114"/>
                    </a:lnTo>
                    <a:lnTo>
                      <a:pt x="28" y="115"/>
                    </a:lnTo>
                    <a:lnTo>
                      <a:pt x="28" y="114"/>
                    </a:lnTo>
                    <a:lnTo>
                      <a:pt x="26" y="115"/>
                    </a:lnTo>
                    <a:lnTo>
                      <a:pt x="24" y="117"/>
                    </a:lnTo>
                    <a:lnTo>
                      <a:pt x="23" y="119"/>
                    </a:lnTo>
                    <a:lnTo>
                      <a:pt x="21" y="119"/>
                    </a:lnTo>
                    <a:lnTo>
                      <a:pt x="20" y="120"/>
                    </a:lnTo>
                    <a:lnTo>
                      <a:pt x="18" y="123"/>
                    </a:lnTo>
                    <a:lnTo>
                      <a:pt x="16" y="125"/>
                    </a:lnTo>
                    <a:lnTo>
                      <a:pt x="16" y="127"/>
                    </a:lnTo>
                    <a:lnTo>
                      <a:pt x="13" y="128"/>
                    </a:lnTo>
                    <a:lnTo>
                      <a:pt x="12" y="130"/>
                    </a:lnTo>
                    <a:lnTo>
                      <a:pt x="10" y="130"/>
                    </a:lnTo>
                    <a:lnTo>
                      <a:pt x="10" y="131"/>
                    </a:lnTo>
                    <a:lnTo>
                      <a:pt x="8" y="131"/>
                    </a:lnTo>
                    <a:lnTo>
                      <a:pt x="7" y="135"/>
                    </a:lnTo>
                    <a:lnTo>
                      <a:pt x="7" y="138"/>
                    </a:lnTo>
                    <a:lnTo>
                      <a:pt x="5" y="139"/>
                    </a:lnTo>
                    <a:lnTo>
                      <a:pt x="4" y="139"/>
                    </a:lnTo>
                    <a:lnTo>
                      <a:pt x="4" y="138"/>
                    </a:lnTo>
                    <a:lnTo>
                      <a:pt x="4" y="136"/>
                    </a:lnTo>
                    <a:lnTo>
                      <a:pt x="4" y="135"/>
                    </a:lnTo>
                    <a:lnTo>
                      <a:pt x="4" y="131"/>
                    </a:lnTo>
                    <a:lnTo>
                      <a:pt x="2" y="133"/>
                    </a:lnTo>
                    <a:lnTo>
                      <a:pt x="2" y="136"/>
                    </a:lnTo>
                    <a:lnTo>
                      <a:pt x="0" y="138"/>
                    </a:lnTo>
                    <a:lnTo>
                      <a:pt x="0" y="141"/>
                    </a:lnTo>
                    <a:lnTo>
                      <a:pt x="2" y="144"/>
                    </a:lnTo>
                    <a:lnTo>
                      <a:pt x="4" y="147"/>
                    </a:lnTo>
                    <a:lnTo>
                      <a:pt x="4" y="149"/>
                    </a:lnTo>
                    <a:lnTo>
                      <a:pt x="4" y="150"/>
                    </a:lnTo>
                    <a:lnTo>
                      <a:pt x="2" y="154"/>
                    </a:lnTo>
                    <a:lnTo>
                      <a:pt x="0" y="155"/>
                    </a:lnTo>
                    <a:lnTo>
                      <a:pt x="2" y="160"/>
                    </a:lnTo>
                    <a:lnTo>
                      <a:pt x="5" y="163"/>
                    </a:lnTo>
                    <a:lnTo>
                      <a:pt x="7" y="166"/>
                    </a:lnTo>
                    <a:lnTo>
                      <a:pt x="8" y="168"/>
                    </a:lnTo>
                    <a:lnTo>
                      <a:pt x="8" y="170"/>
                    </a:lnTo>
                    <a:lnTo>
                      <a:pt x="10" y="171"/>
                    </a:lnTo>
                    <a:lnTo>
                      <a:pt x="12" y="173"/>
                    </a:lnTo>
                    <a:lnTo>
                      <a:pt x="13" y="176"/>
                    </a:lnTo>
                    <a:lnTo>
                      <a:pt x="13" y="178"/>
                    </a:lnTo>
                    <a:lnTo>
                      <a:pt x="13" y="179"/>
                    </a:lnTo>
                    <a:lnTo>
                      <a:pt x="12" y="179"/>
                    </a:lnTo>
                    <a:lnTo>
                      <a:pt x="10" y="178"/>
                    </a:lnTo>
                    <a:lnTo>
                      <a:pt x="10" y="176"/>
                    </a:lnTo>
                    <a:lnTo>
                      <a:pt x="8" y="178"/>
                    </a:lnTo>
                    <a:close/>
                    <a:moveTo>
                      <a:pt x="304" y="317"/>
                    </a:moveTo>
                    <a:lnTo>
                      <a:pt x="304" y="312"/>
                    </a:lnTo>
                    <a:lnTo>
                      <a:pt x="304" y="310"/>
                    </a:lnTo>
                    <a:lnTo>
                      <a:pt x="304" y="309"/>
                    </a:lnTo>
                    <a:lnTo>
                      <a:pt x="304" y="305"/>
                    </a:lnTo>
                    <a:lnTo>
                      <a:pt x="304" y="304"/>
                    </a:lnTo>
                    <a:lnTo>
                      <a:pt x="302" y="304"/>
                    </a:lnTo>
                    <a:lnTo>
                      <a:pt x="301" y="305"/>
                    </a:lnTo>
                    <a:lnTo>
                      <a:pt x="301" y="304"/>
                    </a:lnTo>
                    <a:lnTo>
                      <a:pt x="299" y="304"/>
                    </a:lnTo>
                    <a:lnTo>
                      <a:pt x="298" y="305"/>
                    </a:lnTo>
                    <a:lnTo>
                      <a:pt x="296" y="305"/>
                    </a:lnTo>
                    <a:lnTo>
                      <a:pt x="294" y="305"/>
                    </a:lnTo>
                    <a:lnTo>
                      <a:pt x="293" y="307"/>
                    </a:lnTo>
                    <a:lnTo>
                      <a:pt x="291" y="307"/>
                    </a:lnTo>
                    <a:lnTo>
                      <a:pt x="286" y="305"/>
                    </a:lnTo>
                    <a:lnTo>
                      <a:pt x="283" y="302"/>
                    </a:lnTo>
                    <a:lnTo>
                      <a:pt x="282" y="302"/>
                    </a:lnTo>
                    <a:lnTo>
                      <a:pt x="280" y="302"/>
                    </a:lnTo>
                    <a:lnTo>
                      <a:pt x="280" y="301"/>
                    </a:lnTo>
                    <a:lnTo>
                      <a:pt x="278" y="301"/>
                    </a:lnTo>
                    <a:lnTo>
                      <a:pt x="278" y="305"/>
                    </a:lnTo>
                    <a:lnTo>
                      <a:pt x="280" y="313"/>
                    </a:lnTo>
                    <a:lnTo>
                      <a:pt x="282" y="317"/>
                    </a:lnTo>
                    <a:lnTo>
                      <a:pt x="283" y="317"/>
                    </a:lnTo>
                    <a:lnTo>
                      <a:pt x="282" y="318"/>
                    </a:lnTo>
                    <a:lnTo>
                      <a:pt x="280" y="315"/>
                    </a:lnTo>
                    <a:lnTo>
                      <a:pt x="282" y="321"/>
                    </a:lnTo>
                    <a:lnTo>
                      <a:pt x="282" y="323"/>
                    </a:lnTo>
                    <a:lnTo>
                      <a:pt x="283" y="323"/>
                    </a:lnTo>
                    <a:lnTo>
                      <a:pt x="285" y="326"/>
                    </a:lnTo>
                    <a:lnTo>
                      <a:pt x="285" y="328"/>
                    </a:lnTo>
                    <a:lnTo>
                      <a:pt x="286" y="328"/>
                    </a:lnTo>
                    <a:lnTo>
                      <a:pt x="285" y="328"/>
                    </a:lnTo>
                    <a:lnTo>
                      <a:pt x="285" y="329"/>
                    </a:lnTo>
                    <a:lnTo>
                      <a:pt x="286" y="329"/>
                    </a:lnTo>
                    <a:lnTo>
                      <a:pt x="288" y="331"/>
                    </a:lnTo>
                    <a:lnTo>
                      <a:pt x="288" y="329"/>
                    </a:lnTo>
                    <a:lnTo>
                      <a:pt x="290" y="331"/>
                    </a:lnTo>
                    <a:lnTo>
                      <a:pt x="291" y="331"/>
                    </a:lnTo>
                    <a:lnTo>
                      <a:pt x="293" y="329"/>
                    </a:lnTo>
                    <a:lnTo>
                      <a:pt x="293" y="328"/>
                    </a:lnTo>
                    <a:lnTo>
                      <a:pt x="293" y="326"/>
                    </a:lnTo>
                    <a:lnTo>
                      <a:pt x="294" y="326"/>
                    </a:lnTo>
                    <a:lnTo>
                      <a:pt x="294" y="328"/>
                    </a:lnTo>
                    <a:lnTo>
                      <a:pt x="294" y="326"/>
                    </a:lnTo>
                    <a:lnTo>
                      <a:pt x="296" y="326"/>
                    </a:lnTo>
                    <a:lnTo>
                      <a:pt x="296" y="325"/>
                    </a:lnTo>
                    <a:lnTo>
                      <a:pt x="298" y="325"/>
                    </a:lnTo>
                    <a:lnTo>
                      <a:pt x="298" y="323"/>
                    </a:lnTo>
                    <a:lnTo>
                      <a:pt x="299" y="325"/>
                    </a:lnTo>
                    <a:lnTo>
                      <a:pt x="299" y="323"/>
                    </a:lnTo>
                    <a:lnTo>
                      <a:pt x="301" y="321"/>
                    </a:lnTo>
                    <a:lnTo>
                      <a:pt x="301" y="318"/>
                    </a:lnTo>
                    <a:lnTo>
                      <a:pt x="302" y="317"/>
                    </a:lnTo>
                    <a:lnTo>
                      <a:pt x="304" y="317"/>
                    </a:lnTo>
                    <a:close/>
                    <a:moveTo>
                      <a:pt x="210" y="10"/>
                    </a:moveTo>
                    <a:lnTo>
                      <a:pt x="210" y="8"/>
                    </a:lnTo>
                    <a:lnTo>
                      <a:pt x="211" y="7"/>
                    </a:lnTo>
                    <a:lnTo>
                      <a:pt x="211" y="5"/>
                    </a:lnTo>
                    <a:lnTo>
                      <a:pt x="210" y="5"/>
                    </a:lnTo>
                    <a:lnTo>
                      <a:pt x="210" y="7"/>
                    </a:lnTo>
                    <a:lnTo>
                      <a:pt x="210" y="8"/>
                    </a:lnTo>
                    <a:lnTo>
                      <a:pt x="210" y="10"/>
                    </a:lnTo>
                    <a:close/>
                    <a:moveTo>
                      <a:pt x="167" y="12"/>
                    </a:moveTo>
                    <a:lnTo>
                      <a:pt x="165" y="8"/>
                    </a:lnTo>
                    <a:lnTo>
                      <a:pt x="163" y="8"/>
                    </a:lnTo>
                    <a:lnTo>
                      <a:pt x="165" y="10"/>
                    </a:lnTo>
                    <a:lnTo>
                      <a:pt x="167" y="12"/>
                    </a:lnTo>
                    <a:close/>
                    <a:moveTo>
                      <a:pt x="151" y="10"/>
                    </a:moveTo>
                    <a:lnTo>
                      <a:pt x="152" y="13"/>
                    </a:lnTo>
                    <a:lnTo>
                      <a:pt x="154" y="13"/>
                    </a:lnTo>
                    <a:lnTo>
                      <a:pt x="155" y="15"/>
                    </a:lnTo>
                    <a:lnTo>
                      <a:pt x="157" y="15"/>
                    </a:lnTo>
                    <a:lnTo>
                      <a:pt x="159" y="13"/>
                    </a:lnTo>
                    <a:lnTo>
                      <a:pt x="160" y="12"/>
                    </a:lnTo>
                    <a:lnTo>
                      <a:pt x="160" y="10"/>
                    </a:lnTo>
                    <a:lnTo>
                      <a:pt x="159" y="8"/>
                    </a:lnTo>
                    <a:lnTo>
                      <a:pt x="157" y="10"/>
                    </a:lnTo>
                    <a:lnTo>
                      <a:pt x="155" y="10"/>
                    </a:lnTo>
                    <a:lnTo>
                      <a:pt x="154" y="10"/>
                    </a:lnTo>
                    <a:lnTo>
                      <a:pt x="152" y="10"/>
                    </a:lnTo>
                    <a:lnTo>
                      <a:pt x="151" y="10"/>
                    </a:lnTo>
                    <a:close/>
                    <a:moveTo>
                      <a:pt x="147" y="15"/>
                    </a:moveTo>
                    <a:lnTo>
                      <a:pt x="152" y="15"/>
                    </a:lnTo>
                    <a:lnTo>
                      <a:pt x="151" y="13"/>
                    </a:lnTo>
                    <a:lnTo>
                      <a:pt x="149" y="12"/>
                    </a:lnTo>
                    <a:lnTo>
                      <a:pt x="149" y="10"/>
                    </a:lnTo>
                    <a:lnTo>
                      <a:pt x="147" y="10"/>
                    </a:lnTo>
                    <a:lnTo>
                      <a:pt x="147" y="12"/>
                    </a:lnTo>
                    <a:lnTo>
                      <a:pt x="147" y="13"/>
                    </a:lnTo>
                    <a:lnTo>
                      <a:pt x="147" y="15"/>
                    </a:lnTo>
                    <a:close/>
                    <a:moveTo>
                      <a:pt x="213" y="37"/>
                    </a:moveTo>
                    <a:lnTo>
                      <a:pt x="215" y="35"/>
                    </a:lnTo>
                    <a:lnTo>
                      <a:pt x="213" y="32"/>
                    </a:lnTo>
                    <a:lnTo>
                      <a:pt x="211" y="32"/>
                    </a:lnTo>
                    <a:lnTo>
                      <a:pt x="211" y="31"/>
                    </a:lnTo>
                    <a:lnTo>
                      <a:pt x="211" y="32"/>
                    </a:lnTo>
                    <a:lnTo>
                      <a:pt x="210" y="32"/>
                    </a:lnTo>
                    <a:lnTo>
                      <a:pt x="210" y="35"/>
                    </a:lnTo>
                    <a:lnTo>
                      <a:pt x="211" y="37"/>
                    </a:lnTo>
                    <a:lnTo>
                      <a:pt x="213" y="37"/>
                    </a:lnTo>
                    <a:close/>
                    <a:moveTo>
                      <a:pt x="239" y="61"/>
                    </a:moveTo>
                    <a:lnTo>
                      <a:pt x="240" y="59"/>
                    </a:lnTo>
                    <a:lnTo>
                      <a:pt x="242" y="58"/>
                    </a:lnTo>
                    <a:lnTo>
                      <a:pt x="240" y="58"/>
                    </a:lnTo>
                    <a:lnTo>
                      <a:pt x="239" y="58"/>
                    </a:lnTo>
                    <a:lnTo>
                      <a:pt x="237" y="59"/>
                    </a:lnTo>
                    <a:lnTo>
                      <a:pt x="239" y="61"/>
                    </a:lnTo>
                    <a:close/>
                    <a:moveTo>
                      <a:pt x="8" y="178"/>
                    </a:moveTo>
                    <a:lnTo>
                      <a:pt x="8" y="176"/>
                    </a:lnTo>
                    <a:lnTo>
                      <a:pt x="7" y="174"/>
                    </a:lnTo>
                    <a:lnTo>
                      <a:pt x="5" y="173"/>
                    </a:lnTo>
                    <a:lnTo>
                      <a:pt x="5" y="171"/>
                    </a:lnTo>
                    <a:lnTo>
                      <a:pt x="5" y="173"/>
                    </a:lnTo>
                    <a:lnTo>
                      <a:pt x="8" y="178"/>
                    </a:lnTo>
                    <a:close/>
                    <a:moveTo>
                      <a:pt x="224" y="253"/>
                    </a:moveTo>
                    <a:lnTo>
                      <a:pt x="224" y="251"/>
                    </a:lnTo>
                    <a:lnTo>
                      <a:pt x="227" y="251"/>
                    </a:lnTo>
                    <a:lnTo>
                      <a:pt x="229" y="251"/>
                    </a:lnTo>
                    <a:lnTo>
                      <a:pt x="227" y="250"/>
                    </a:lnTo>
                    <a:lnTo>
                      <a:pt x="226" y="250"/>
                    </a:lnTo>
                    <a:lnTo>
                      <a:pt x="224" y="250"/>
                    </a:lnTo>
                    <a:lnTo>
                      <a:pt x="224" y="248"/>
                    </a:lnTo>
                    <a:lnTo>
                      <a:pt x="223" y="248"/>
                    </a:lnTo>
                    <a:lnTo>
                      <a:pt x="218" y="250"/>
                    </a:lnTo>
                    <a:lnTo>
                      <a:pt x="216" y="250"/>
                    </a:lnTo>
                    <a:lnTo>
                      <a:pt x="216" y="251"/>
                    </a:lnTo>
                    <a:lnTo>
                      <a:pt x="216" y="253"/>
                    </a:lnTo>
                    <a:lnTo>
                      <a:pt x="218" y="253"/>
                    </a:lnTo>
                    <a:lnTo>
                      <a:pt x="223" y="253"/>
                    </a:lnTo>
                    <a:lnTo>
                      <a:pt x="224" y="253"/>
                    </a:lnTo>
                    <a:close/>
                    <a:moveTo>
                      <a:pt x="306" y="296"/>
                    </a:moveTo>
                    <a:lnTo>
                      <a:pt x="304" y="293"/>
                    </a:lnTo>
                    <a:lnTo>
                      <a:pt x="302" y="294"/>
                    </a:lnTo>
                    <a:lnTo>
                      <a:pt x="302" y="296"/>
                    </a:lnTo>
                    <a:lnTo>
                      <a:pt x="304" y="297"/>
                    </a:lnTo>
                    <a:lnTo>
                      <a:pt x="304" y="299"/>
                    </a:lnTo>
                    <a:lnTo>
                      <a:pt x="306" y="299"/>
                    </a:lnTo>
                    <a:lnTo>
                      <a:pt x="306" y="297"/>
                    </a:lnTo>
                    <a:lnTo>
                      <a:pt x="306" y="296"/>
                    </a:lnTo>
                    <a:close/>
                    <a:moveTo>
                      <a:pt x="306" y="301"/>
                    </a:moveTo>
                    <a:lnTo>
                      <a:pt x="307" y="301"/>
                    </a:lnTo>
                    <a:lnTo>
                      <a:pt x="306" y="299"/>
                    </a:lnTo>
                    <a:lnTo>
                      <a:pt x="304" y="301"/>
                    </a:lnTo>
                    <a:lnTo>
                      <a:pt x="306" y="301"/>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36" name="Line 11"/>
              <p:cNvSpPr>
                <a:spLocks noChangeShapeType="1"/>
              </p:cNvSpPr>
              <p:nvPr/>
            </p:nvSpPr>
            <p:spPr bwMode="auto">
              <a:xfrm>
                <a:off x="1540" y="307"/>
                <a:ext cx="1" cy="1"/>
              </a:xfrm>
              <a:prstGeom prst="line">
                <a:avLst/>
              </a:prstGeom>
              <a:noFill/>
              <a:ln w="46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37" name="Freeform 12"/>
              <p:cNvSpPr>
                <a:spLocks noChangeArrowheads="1"/>
              </p:cNvSpPr>
              <p:nvPr/>
            </p:nvSpPr>
            <p:spPr bwMode="auto">
              <a:xfrm>
                <a:off x="1677" y="317"/>
                <a:ext cx="127" cy="35"/>
              </a:xfrm>
              <a:custGeom>
                <a:avLst/>
                <a:gdLst>
                  <a:gd name="T0" fmla="*/ 127 w 127"/>
                  <a:gd name="T1" fmla="*/ 0 h 35"/>
                  <a:gd name="T2" fmla="*/ 127 w 127"/>
                  <a:gd name="T3" fmla="*/ 0 h 35"/>
                  <a:gd name="T4" fmla="*/ 120 w 127"/>
                  <a:gd name="T5" fmla="*/ 3 h 35"/>
                  <a:gd name="T6" fmla="*/ 114 w 127"/>
                  <a:gd name="T7" fmla="*/ 6 h 35"/>
                  <a:gd name="T8" fmla="*/ 100 w 127"/>
                  <a:gd name="T9" fmla="*/ 11 h 35"/>
                  <a:gd name="T10" fmla="*/ 84 w 127"/>
                  <a:gd name="T11" fmla="*/ 11 h 35"/>
                  <a:gd name="T12" fmla="*/ 68 w 127"/>
                  <a:gd name="T13" fmla="*/ 11 h 35"/>
                  <a:gd name="T14" fmla="*/ 53 w 127"/>
                  <a:gd name="T15" fmla="*/ 11 h 35"/>
                  <a:gd name="T16" fmla="*/ 37 w 127"/>
                  <a:gd name="T17" fmla="*/ 13 h 35"/>
                  <a:gd name="T18" fmla="*/ 31 w 127"/>
                  <a:gd name="T19" fmla="*/ 14 h 35"/>
                  <a:gd name="T20" fmla="*/ 23 w 127"/>
                  <a:gd name="T21" fmla="*/ 18 h 35"/>
                  <a:gd name="T22" fmla="*/ 16 w 127"/>
                  <a:gd name="T23" fmla="*/ 21 h 35"/>
                  <a:gd name="T24" fmla="*/ 12 w 127"/>
                  <a:gd name="T25" fmla="*/ 26 h 35"/>
                  <a:gd name="T26" fmla="*/ 12 w 127"/>
                  <a:gd name="T27" fmla="*/ 26 h 35"/>
                  <a:gd name="T28" fmla="*/ 0 w 127"/>
                  <a:gd name="T29" fmla="*/ 35 h 35"/>
                  <a:gd name="T30" fmla="*/ 0 w 127"/>
                  <a:gd name="T31" fmla="*/ 35 h 35"/>
                  <a:gd name="T32" fmla="*/ 7 w 127"/>
                  <a:gd name="T33" fmla="*/ 32 h 35"/>
                  <a:gd name="T34" fmla="*/ 13 w 127"/>
                  <a:gd name="T35" fmla="*/ 29 h 35"/>
                  <a:gd name="T36" fmla="*/ 28 w 127"/>
                  <a:gd name="T37" fmla="*/ 26 h 35"/>
                  <a:gd name="T38" fmla="*/ 42 w 127"/>
                  <a:gd name="T39" fmla="*/ 24 h 35"/>
                  <a:gd name="T40" fmla="*/ 56 w 127"/>
                  <a:gd name="T41" fmla="*/ 24 h 35"/>
                  <a:gd name="T42" fmla="*/ 56 w 127"/>
                  <a:gd name="T43" fmla="*/ 24 h 35"/>
                  <a:gd name="T44" fmla="*/ 72 w 127"/>
                  <a:gd name="T45" fmla="*/ 24 h 35"/>
                  <a:gd name="T46" fmla="*/ 88 w 127"/>
                  <a:gd name="T47" fmla="*/ 22 h 35"/>
                  <a:gd name="T48" fmla="*/ 103 w 127"/>
                  <a:gd name="T49" fmla="*/ 19 h 35"/>
                  <a:gd name="T50" fmla="*/ 109 w 127"/>
                  <a:gd name="T51" fmla="*/ 14 h 35"/>
                  <a:gd name="T52" fmla="*/ 116 w 127"/>
                  <a:gd name="T53" fmla="*/ 11 h 35"/>
                  <a:gd name="T54" fmla="*/ 116 w 127"/>
                  <a:gd name="T55" fmla="*/ 11 h 35"/>
                  <a:gd name="T56" fmla="*/ 127 w 127"/>
                  <a:gd name="T57" fmla="*/ 0 h 35"/>
                  <a:gd name="T58" fmla="*/ 127 w 127"/>
                  <a:gd name="T59" fmla="*/ 0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7"/>
                  <a:gd name="T91" fmla="*/ 0 h 35"/>
                  <a:gd name="T92" fmla="*/ 127 w 127"/>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7" h="35">
                    <a:moveTo>
                      <a:pt x="127" y="0"/>
                    </a:moveTo>
                    <a:lnTo>
                      <a:pt x="127" y="0"/>
                    </a:lnTo>
                    <a:lnTo>
                      <a:pt x="120" y="3"/>
                    </a:lnTo>
                    <a:lnTo>
                      <a:pt x="114" y="6"/>
                    </a:lnTo>
                    <a:lnTo>
                      <a:pt x="100" y="11"/>
                    </a:lnTo>
                    <a:lnTo>
                      <a:pt x="84" y="11"/>
                    </a:lnTo>
                    <a:lnTo>
                      <a:pt x="68" y="11"/>
                    </a:lnTo>
                    <a:lnTo>
                      <a:pt x="53" y="11"/>
                    </a:lnTo>
                    <a:lnTo>
                      <a:pt x="37" y="13"/>
                    </a:lnTo>
                    <a:lnTo>
                      <a:pt x="31" y="14"/>
                    </a:lnTo>
                    <a:lnTo>
                      <a:pt x="23" y="18"/>
                    </a:lnTo>
                    <a:lnTo>
                      <a:pt x="16" y="21"/>
                    </a:lnTo>
                    <a:lnTo>
                      <a:pt x="12" y="26"/>
                    </a:lnTo>
                    <a:lnTo>
                      <a:pt x="0" y="35"/>
                    </a:lnTo>
                    <a:lnTo>
                      <a:pt x="7" y="32"/>
                    </a:lnTo>
                    <a:lnTo>
                      <a:pt x="13" y="29"/>
                    </a:lnTo>
                    <a:lnTo>
                      <a:pt x="28" y="26"/>
                    </a:lnTo>
                    <a:lnTo>
                      <a:pt x="42" y="24"/>
                    </a:lnTo>
                    <a:lnTo>
                      <a:pt x="56" y="24"/>
                    </a:lnTo>
                    <a:lnTo>
                      <a:pt x="72" y="24"/>
                    </a:lnTo>
                    <a:lnTo>
                      <a:pt x="88" y="22"/>
                    </a:lnTo>
                    <a:lnTo>
                      <a:pt x="103" y="19"/>
                    </a:lnTo>
                    <a:lnTo>
                      <a:pt x="109" y="14"/>
                    </a:lnTo>
                    <a:lnTo>
                      <a:pt x="116" y="11"/>
                    </a:lnTo>
                    <a:lnTo>
                      <a:pt x="127"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38" name="Freeform 13"/>
              <p:cNvSpPr>
                <a:spLocks noChangeArrowheads="1"/>
              </p:cNvSpPr>
              <p:nvPr/>
            </p:nvSpPr>
            <p:spPr bwMode="auto">
              <a:xfrm>
                <a:off x="1242" y="402"/>
                <a:ext cx="126" cy="36"/>
              </a:xfrm>
              <a:custGeom>
                <a:avLst/>
                <a:gdLst>
                  <a:gd name="T0" fmla="*/ 126 w 126"/>
                  <a:gd name="T1" fmla="*/ 0 h 36"/>
                  <a:gd name="T2" fmla="*/ 126 w 126"/>
                  <a:gd name="T3" fmla="*/ 0 h 36"/>
                  <a:gd name="T4" fmla="*/ 120 w 126"/>
                  <a:gd name="T5" fmla="*/ 5 h 36"/>
                  <a:gd name="T6" fmla="*/ 114 w 126"/>
                  <a:gd name="T7" fmla="*/ 8 h 36"/>
                  <a:gd name="T8" fmla="*/ 98 w 126"/>
                  <a:gd name="T9" fmla="*/ 11 h 36"/>
                  <a:gd name="T10" fmla="*/ 83 w 126"/>
                  <a:gd name="T11" fmla="*/ 13 h 36"/>
                  <a:gd name="T12" fmla="*/ 67 w 126"/>
                  <a:gd name="T13" fmla="*/ 13 h 36"/>
                  <a:gd name="T14" fmla="*/ 51 w 126"/>
                  <a:gd name="T15" fmla="*/ 13 h 36"/>
                  <a:gd name="T16" fmla="*/ 37 w 126"/>
                  <a:gd name="T17" fmla="*/ 14 h 36"/>
                  <a:gd name="T18" fmla="*/ 31 w 126"/>
                  <a:gd name="T19" fmla="*/ 16 h 36"/>
                  <a:gd name="T20" fmla="*/ 23 w 126"/>
                  <a:gd name="T21" fmla="*/ 17 h 36"/>
                  <a:gd name="T22" fmla="*/ 16 w 126"/>
                  <a:gd name="T23" fmla="*/ 21 h 36"/>
                  <a:gd name="T24" fmla="*/ 11 w 126"/>
                  <a:gd name="T25" fmla="*/ 25 h 36"/>
                  <a:gd name="T26" fmla="*/ 11 w 126"/>
                  <a:gd name="T27" fmla="*/ 25 h 36"/>
                  <a:gd name="T28" fmla="*/ 0 w 126"/>
                  <a:gd name="T29" fmla="*/ 36 h 36"/>
                  <a:gd name="T30" fmla="*/ 0 w 126"/>
                  <a:gd name="T31" fmla="*/ 36 h 36"/>
                  <a:gd name="T32" fmla="*/ 5 w 126"/>
                  <a:gd name="T33" fmla="*/ 32 h 36"/>
                  <a:gd name="T34" fmla="*/ 11 w 126"/>
                  <a:gd name="T35" fmla="*/ 28 h 36"/>
                  <a:gd name="T36" fmla="*/ 26 w 126"/>
                  <a:gd name="T37" fmla="*/ 25 h 36"/>
                  <a:gd name="T38" fmla="*/ 42 w 126"/>
                  <a:gd name="T39" fmla="*/ 24 h 36"/>
                  <a:gd name="T40" fmla="*/ 56 w 126"/>
                  <a:gd name="T41" fmla="*/ 25 h 36"/>
                  <a:gd name="T42" fmla="*/ 56 w 126"/>
                  <a:gd name="T43" fmla="*/ 25 h 36"/>
                  <a:gd name="T44" fmla="*/ 72 w 126"/>
                  <a:gd name="T45" fmla="*/ 25 h 36"/>
                  <a:gd name="T46" fmla="*/ 86 w 126"/>
                  <a:gd name="T47" fmla="*/ 24 h 36"/>
                  <a:gd name="T48" fmla="*/ 101 w 126"/>
                  <a:gd name="T49" fmla="*/ 19 h 36"/>
                  <a:gd name="T50" fmla="*/ 109 w 126"/>
                  <a:gd name="T51" fmla="*/ 16 h 36"/>
                  <a:gd name="T52" fmla="*/ 115 w 126"/>
                  <a:gd name="T53" fmla="*/ 11 h 36"/>
                  <a:gd name="T54" fmla="*/ 115 w 126"/>
                  <a:gd name="T55" fmla="*/ 11 h 36"/>
                  <a:gd name="T56" fmla="*/ 126 w 126"/>
                  <a:gd name="T57" fmla="*/ 0 h 36"/>
                  <a:gd name="T58" fmla="*/ 126 w 126"/>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6"/>
                  <a:gd name="T91" fmla="*/ 0 h 36"/>
                  <a:gd name="T92" fmla="*/ 126 w 126"/>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6" h="36">
                    <a:moveTo>
                      <a:pt x="126" y="0"/>
                    </a:moveTo>
                    <a:lnTo>
                      <a:pt x="126" y="0"/>
                    </a:lnTo>
                    <a:lnTo>
                      <a:pt x="120" y="5"/>
                    </a:lnTo>
                    <a:lnTo>
                      <a:pt x="114" y="8"/>
                    </a:lnTo>
                    <a:lnTo>
                      <a:pt x="98" y="11"/>
                    </a:lnTo>
                    <a:lnTo>
                      <a:pt x="83" y="13"/>
                    </a:lnTo>
                    <a:lnTo>
                      <a:pt x="67" y="13"/>
                    </a:lnTo>
                    <a:lnTo>
                      <a:pt x="51" y="13"/>
                    </a:lnTo>
                    <a:lnTo>
                      <a:pt x="37" y="14"/>
                    </a:lnTo>
                    <a:lnTo>
                      <a:pt x="31" y="16"/>
                    </a:lnTo>
                    <a:lnTo>
                      <a:pt x="23" y="17"/>
                    </a:lnTo>
                    <a:lnTo>
                      <a:pt x="16" y="21"/>
                    </a:lnTo>
                    <a:lnTo>
                      <a:pt x="11" y="25"/>
                    </a:lnTo>
                    <a:lnTo>
                      <a:pt x="0" y="36"/>
                    </a:lnTo>
                    <a:lnTo>
                      <a:pt x="5" y="32"/>
                    </a:lnTo>
                    <a:lnTo>
                      <a:pt x="11" y="28"/>
                    </a:lnTo>
                    <a:lnTo>
                      <a:pt x="26" y="25"/>
                    </a:lnTo>
                    <a:lnTo>
                      <a:pt x="42" y="24"/>
                    </a:lnTo>
                    <a:lnTo>
                      <a:pt x="56" y="25"/>
                    </a:lnTo>
                    <a:lnTo>
                      <a:pt x="72" y="25"/>
                    </a:lnTo>
                    <a:lnTo>
                      <a:pt x="86" y="24"/>
                    </a:lnTo>
                    <a:lnTo>
                      <a:pt x="101" y="19"/>
                    </a:lnTo>
                    <a:lnTo>
                      <a:pt x="109" y="16"/>
                    </a:lnTo>
                    <a:lnTo>
                      <a:pt x="115" y="11"/>
                    </a:lnTo>
                    <a:lnTo>
                      <a:pt x="126"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39" name="Freeform 14"/>
              <p:cNvSpPr>
                <a:spLocks noChangeArrowheads="1"/>
              </p:cNvSpPr>
              <p:nvPr/>
            </p:nvSpPr>
            <p:spPr bwMode="auto">
              <a:xfrm>
                <a:off x="1708" y="500"/>
                <a:ext cx="128" cy="37"/>
              </a:xfrm>
              <a:custGeom>
                <a:avLst/>
                <a:gdLst>
                  <a:gd name="T0" fmla="*/ 128 w 128"/>
                  <a:gd name="T1" fmla="*/ 0 h 37"/>
                  <a:gd name="T2" fmla="*/ 128 w 128"/>
                  <a:gd name="T3" fmla="*/ 0 h 37"/>
                  <a:gd name="T4" fmla="*/ 120 w 128"/>
                  <a:gd name="T5" fmla="*/ 5 h 37"/>
                  <a:gd name="T6" fmla="*/ 113 w 128"/>
                  <a:gd name="T7" fmla="*/ 8 h 37"/>
                  <a:gd name="T8" fmla="*/ 99 w 128"/>
                  <a:gd name="T9" fmla="*/ 11 h 37"/>
                  <a:gd name="T10" fmla="*/ 83 w 128"/>
                  <a:gd name="T11" fmla="*/ 13 h 37"/>
                  <a:gd name="T12" fmla="*/ 69 w 128"/>
                  <a:gd name="T13" fmla="*/ 13 h 37"/>
                  <a:gd name="T14" fmla="*/ 53 w 128"/>
                  <a:gd name="T15" fmla="*/ 13 h 37"/>
                  <a:gd name="T16" fmla="*/ 38 w 128"/>
                  <a:gd name="T17" fmla="*/ 14 h 37"/>
                  <a:gd name="T18" fmla="*/ 30 w 128"/>
                  <a:gd name="T19" fmla="*/ 16 h 37"/>
                  <a:gd name="T20" fmla="*/ 24 w 128"/>
                  <a:gd name="T21" fmla="*/ 17 h 37"/>
                  <a:gd name="T22" fmla="*/ 17 w 128"/>
                  <a:gd name="T23" fmla="*/ 22 h 37"/>
                  <a:gd name="T24" fmla="*/ 11 w 128"/>
                  <a:gd name="T25" fmla="*/ 27 h 37"/>
                  <a:gd name="T26" fmla="*/ 11 w 128"/>
                  <a:gd name="T27" fmla="*/ 27 h 37"/>
                  <a:gd name="T28" fmla="*/ 0 w 128"/>
                  <a:gd name="T29" fmla="*/ 37 h 37"/>
                  <a:gd name="T30" fmla="*/ 0 w 128"/>
                  <a:gd name="T31" fmla="*/ 37 h 37"/>
                  <a:gd name="T32" fmla="*/ 6 w 128"/>
                  <a:gd name="T33" fmla="*/ 33 h 37"/>
                  <a:gd name="T34" fmla="*/ 13 w 128"/>
                  <a:gd name="T35" fmla="*/ 30 h 37"/>
                  <a:gd name="T36" fmla="*/ 27 w 128"/>
                  <a:gd name="T37" fmla="*/ 25 h 37"/>
                  <a:gd name="T38" fmla="*/ 41 w 128"/>
                  <a:gd name="T39" fmla="*/ 25 h 37"/>
                  <a:gd name="T40" fmla="*/ 56 w 128"/>
                  <a:gd name="T41" fmla="*/ 25 h 37"/>
                  <a:gd name="T42" fmla="*/ 56 w 128"/>
                  <a:gd name="T43" fmla="*/ 25 h 37"/>
                  <a:gd name="T44" fmla="*/ 72 w 128"/>
                  <a:gd name="T45" fmla="*/ 25 h 37"/>
                  <a:gd name="T46" fmla="*/ 88 w 128"/>
                  <a:gd name="T47" fmla="*/ 24 h 37"/>
                  <a:gd name="T48" fmla="*/ 102 w 128"/>
                  <a:gd name="T49" fmla="*/ 19 h 37"/>
                  <a:gd name="T50" fmla="*/ 108 w 128"/>
                  <a:gd name="T51" fmla="*/ 16 h 37"/>
                  <a:gd name="T52" fmla="*/ 115 w 128"/>
                  <a:gd name="T53" fmla="*/ 11 h 37"/>
                  <a:gd name="T54" fmla="*/ 115 w 128"/>
                  <a:gd name="T55" fmla="*/ 11 h 37"/>
                  <a:gd name="T56" fmla="*/ 128 w 128"/>
                  <a:gd name="T57" fmla="*/ 0 h 37"/>
                  <a:gd name="T58" fmla="*/ 128 w 128"/>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
                  <a:gd name="T91" fmla="*/ 0 h 37"/>
                  <a:gd name="T92" fmla="*/ 128 w 128"/>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 h="37">
                    <a:moveTo>
                      <a:pt x="128" y="0"/>
                    </a:moveTo>
                    <a:lnTo>
                      <a:pt x="128" y="0"/>
                    </a:lnTo>
                    <a:lnTo>
                      <a:pt x="120" y="5"/>
                    </a:lnTo>
                    <a:lnTo>
                      <a:pt x="113" y="8"/>
                    </a:lnTo>
                    <a:lnTo>
                      <a:pt x="99" y="11"/>
                    </a:lnTo>
                    <a:lnTo>
                      <a:pt x="83" y="13"/>
                    </a:lnTo>
                    <a:lnTo>
                      <a:pt x="69" y="13"/>
                    </a:lnTo>
                    <a:lnTo>
                      <a:pt x="53" y="13"/>
                    </a:lnTo>
                    <a:lnTo>
                      <a:pt x="38" y="14"/>
                    </a:lnTo>
                    <a:lnTo>
                      <a:pt x="30" y="16"/>
                    </a:lnTo>
                    <a:lnTo>
                      <a:pt x="24" y="17"/>
                    </a:lnTo>
                    <a:lnTo>
                      <a:pt x="17" y="22"/>
                    </a:lnTo>
                    <a:lnTo>
                      <a:pt x="11" y="27"/>
                    </a:lnTo>
                    <a:lnTo>
                      <a:pt x="0" y="37"/>
                    </a:lnTo>
                    <a:lnTo>
                      <a:pt x="6" y="33"/>
                    </a:lnTo>
                    <a:lnTo>
                      <a:pt x="13" y="30"/>
                    </a:lnTo>
                    <a:lnTo>
                      <a:pt x="27" y="25"/>
                    </a:lnTo>
                    <a:lnTo>
                      <a:pt x="41" y="25"/>
                    </a:lnTo>
                    <a:lnTo>
                      <a:pt x="56" y="25"/>
                    </a:lnTo>
                    <a:lnTo>
                      <a:pt x="72" y="25"/>
                    </a:lnTo>
                    <a:lnTo>
                      <a:pt x="88" y="24"/>
                    </a:lnTo>
                    <a:lnTo>
                      <a:pt x="102" y="19"/>
                    </a:lnTo>
                    <a:lnTo>
                      <a:pt x="108" y="16"/>
                    </a:lnTo>
                    <a:lnTo>
                      <a:pt x="115" y="11"/>
                    </a:lnTo>
                    <a:lnTo>
                      <a:pt x="128"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40" name="Freeform 15"/>
              <p:cNvSpPr>
                <a:spLocks noChangeArrowheads="1"/>
              </p:cNvSpPr>
              <p:nvPr/>
            </p:nvSpPr>
            <p:spPr bwMode="auto">
              <a:xfrm>
                <a:off x="1260" y="529"/>
                <a:ext cx="262" cy="86"/>
              </a:xfrm>
              <a:custGeom>
                <a:avLst/>
                <a:gdLst>
                  <a:gd name="T0" fmla="*/ 261 w 263"/>
                  <a:gd name="T1" fmla="*/ 0 h 86"/>
                  <a:gd name="T2" fmla="*/ 261 w 263"/>
                  <a:gd name="T3" fmla="*/ 0 h 86"/>
                  <a:gd name="T4" fmla="*/ 247 w 263"/>
                  <a:gd name="T5" fmla="*/ 8 h 86"/>
                  <a:gd name="T6" fmla="*/ 233 w 263"/>
                  <a:gd name="T7" fmla="*/ 16 h 86"/>
                  <a:gd name="T8" fmla="*/ 218 w 263"/>
                  <a:gd name="T9" fmla="*/ 22 h 86"/>
                  <a:gd name="T10" fmla="*/ 202 w 263"/>
                  <a:gd name="T11" fmla="*/ 28 h 86"/>
                  <a:gd name="T12" fmla="*/ 188 w 263"/>
                  <a:gd name="T13" fmla="*/ 31 h 86"/>
                  <a:gd name="T14" fmla="*/ 170 w 263"/>
                  <a:gd name="T15" fmla="*/ 35 h 86"/>
                  <a:gd name="T16" fmla="*/ 154 w 263"/>
                  <a:gd name="T17" fmla="*/ 36 h 86"/>
                  <a:gd name="T18" fmla="*/ 138 w 263"/>
                  <a:gd name="T19" fmla="*/ 36 h 86"/>
                  <a:gd name="T20" fmla="*/ 138 w 263"/>
                  <a:gd name="T21" fmla="*/ 36 h 86"/>
                  <a:gd name="T22" fmla="*/ 123 w 263"/>
                  <a:gd name="T23" fmla="*/ 35 h 86"/>
                  <a:gd name="T24" fmla="*/ 105 w 263"/>
                  <a:gd name="T25" fmla="*/ 36 h 86"/>
                  <a:gd name="T26" fmla="*/ 89 w 263"/>
                  <a:gd name="T27" fmla="*/ 39 h 86"/>
                  <a:gd name="T28" fmla="*/ 72 w 263"/>
                  <a:gd name="T29" fmla="*/ 43 h 86"/>
                  <a:gd name="T30" fmla="*/ 56 w 263"/>
                  <a:gd name="T31" fmla="*/ 49 h 86"/>
                  <a:gd name="T32" fmla="*/ 41 w 263"/>
                  <a:gd name="T33" fmla="*/ 57 h 86"/>
                  <a:gd name="T34" fmla="*/ 27 w 263"/>
                  <a:gd name="T35" fmla="*/ 65 h 86"/>
                  <a:gd name="T36" fmla="*/ 13 w 263"/>
                  <a:gd name="T37" fmla="*/ 75 h 86"/>
                  <a:gd name="T38" fmla="*/ 13 w 263"/>
                  <a:gd name="T39" fmla="*/ 75 h 86"/>
                  <a:gd name="T40" fmla="*/ 0 w 263"/>
                  <a:gd name="T41" fmla="*/ 86 h 86"/>
                  <a:gd name="T42" fmla="*/ 0 w 263"/>
                  <a:gd name="T43" fmla="*/ 86 h 86"/>
                  <a:gd name="T44" fmla="*/ 14 w 263"/>
                  <a:gd name="T45" fmla="*/ 76 h 86"/>
                  <a:gd name="T46" fmla="*/ 29 w 263"/>
                  <a:gd name="T47" fmla="*/ 68 h 86"/>
                  <a:gd name="T48" fmla="*/ 43 w 263"/>
                  <a:gd name="T49" fmla="*/ 60 h 86"/>
                  <a:gd name="T50" fmla="*/ 59 w 263"/>
                  <a:gd name="T51" fmla="*/ 55 h 86"/>
                  <a:gd name="T52" fmla="*/ 75 w 263"/>
                  <a:gd name="T53" fmla="*/ 51 h 86"/>
                  <a:gd name="T54" fmla="*/ 91 w 263"/>
                  <a:gd name="T55" fmla="*/ 47 h 86"/>
                  <a:gd name="T56" fmla="*/ 107 w 263"/>
                  <a:gd name="T57" fmla="*/ 46 h 86"/>
                  <a:gd name="T58" fmla="*/ 124 w 263"/>
                  <a:gd name="T59" fmla="*/ 46 h 86"/>
                  <a:gd name="T60" fmla="*/ 124 w 263"/>
                  <a:gd name="T61" fmla="*/ 46 h 86"/>
                  <a:gd name="T62" fmla="*/ 138 w 263"/>
                  <a:gd name="T63" fmla="*/ 46 h 86"/>
                  <a:gd name="T64" fmla="*/ 156 w 263"/>
                  <a:gd name="T65" fmla="*/ 46 h 86"/>
                  <a:gd name="T66" fmla="*/ 172 w 263"/>
                  <a:gd name="T67" fmla="*/ 43 h 86"/>
                  <a:gd name="T68" fmla="*/ 190 w 263"/>
                  <a:gd name="T69" fmla="*/ 39 h 86"/>
                  <a:gd name="T70" fmla="*/ 204 w 263"/>
                  <a:gd name="T71" fmla="*/ 35 h 86"/>
                  <a:gd name="T72" fmla="*/ 220 w 263"/>
                  <a:gd name="T73" fmla="*/ 28 h 86"/>
                  <a:gd name="T74" fmla="*/ 234 w 263"/>
                  <a:gd name="T75" fmla="*/ 20 h 86"/>
                  <a:gd name="T76" fmla="*/ 250 w 263"/>
                  <a:gd name="T77" fmla="*/ 11 h 86"/>
                  <a:gd name="T78" fmla="*/ 250 w 263"/>
                  <a:gd name="T79" fmla="*/ 11 h 86"/>
                  <a:gd name="T80" fmla="*/ 255 w 263"/>
                  <a:gd name="T81" fmla="*/ 4 h 86"/>
                  <a:gd name="T82" fmla="*/ 261 w 263"/>
                  <a:gd name="T83" fmla="*/ 0 h 86"/>
                  <a:gd name="T84" fmla="*/ 261 w 263"/>
                  <a:gd name="T85" fmla="*/ 0 h 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3"/>
                  <a:gd name="T130" fmla="*/ 0 h 86"/>
                  <a:gd name="T131" fmla="*/ 263 w 263"/>
                  <a:gd name="T132" fmla="*/ 86 h 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3" h="86">
                    <a:moveTo>
                      <a:pt x="263" y="0"/>
                    </a:moveTo>
                    <a:lnTo>
                      <a:pt x="263" y="0"/>
                    </a:lnTo>
                    <a:lnTo>
                      <a:pt x="249" y="8"/>
                    </a:lnTo>
                    <a:lnTo>
                      <a:pt x="235" y="16"/>
                    </a:lnTo>
                    <a:lnTo>
                      <a:pt x="220" y="22"/>
                    </a:lnTo>
                    <a:lnTo>
                      <a:pt x="204" y="28"/>
                    </a:lnTo>
                    <a:lnTo>
                      <a:pt x="190" y="31"/>
                    </a:lnTo>
                    <a:lnTo>
                      <a:pt x="172" y="35"/>
                    </a:lnTo>
                    <a:lnTo>
                      <a:pt x="156" y="36"/>
                    </a:lnTo>
                    <a:lnTo>
                      <a:pt x="140" y="36"/>
                    </a:lnTo>
                    <a:lnTo>
                      <a:pt x="123" y="35"/>
                    </a:lnTo>
                    <a:lnTo>
                      <a:pt x="105" y="36"/>
                    </a:lnTo>
                    <a:lnTo>
                      <a:pt x="89" y="39"/>
                    </a:lnTo>
                    <a:lnTo>
                      <a:pt x="72" y="43"/>
                    </a:lnTo>
                    <a:lnTo>
                      <a:pt x="56" y="49"/>
                    </a:lnTo>
                    <a:lnTo>
                      <a:pt x="41" y="57"/>
                    </a:lnTo>
                    <a:lnTo>
                      <a:pt x="27" y="65"/>
                    </a:lnTo>
                    <a:lnTo>
                      <a:pt x="13" y="75"/>
                    </a:lnTo>
                    <a:lnTo>
                      <a:pt x="0" y="86"/>
                    </a:lnTo>
                    <a:lnTo>
                      <a:pt x="14" y="76"/>
                    </a:lnTo>
                    <a:lnTo>
                      <a:pt x="29" y="68"/>
                    </a:lnTo>
                    <a:lnTo>
                      <a:pt x="43" y="60"/>
                    </a:lnTo>
                    <a:lnTo>
                      <a:pt x="59" y="55"/>
                    </a:lnTo>
                    <a:lnTo>
                      <a:pt x="75" y="51"/>
                    </a:lnTo>
                    <a:lnTo>
                      <a:pt x="91" y="47"/>
                    </a:lnTo>
                    <a:lnTo>
                      <a:pt x="107" y="46"/>
                    </a:lnTo>
                    <a:lnTo>
                      <a:pt x="124" y="46"/>
                    </a:lnTo>
                    <a:lnTo>
                      <a:pt x="140" y="46"/>
                    </a:lnTo>
                    <a:lnTo>
                      <a:pt x="158" y="46"/>
                    </a:lnTo>
                    <a:lnTo>
                      <a:pt x="174" y="43"/>
                    </a:lnTo>
                    <a:lnTo>
                      <a:pt x="192" y="39"/>
                    </a:lnTo>
                    <a:lnTo>
                      <a:pt x="206" y="35"/>
                    </a:lnTo>
                    <a:lnTo>
                      <a:pt x="222" y="28"/>
                    </a:lnTo>
                    <a:lnTo>
                      <a:pt x="236" y="20"/>
                    </a:lnTo>
                    <a:lnTo>
                      <a:pt x="252" y="11"/>
                    </a:lnTo>
                    <a:lnTo>
                      <a:pt x="257" y="4"/>
                    </a:lnTo>
                    <a:lnTo>
                      <a:pt x="263"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41" name="Freeform 16"/>
              <p:cNvSpPr>
                <a:spLocks noChangeArrowheads="1"/>
              </p:cNvSpPr>
              <p:nvPr/>
            </p:nvSpPr>
            <p:spPr bwMode="auto">
              <a:xfrm>
                <a:off x="1735" y="410"/>
                <a:ext cx="94" cy="31"/>
              </a:xfrm>
              <a:custGeom>
                <a:avLst/>
                <a:gdLst>
                  <a:gd name="T0" fmla="*/ 94 w 94"/>
                  <a:gd name="T1" fmla="*/ 0 h 31"/>
                  <a:gd name="T2" fmla="*/ 94 w 94"/>
                  <a:gd name="T3" fmla="*/ 0 h 31"/>
                  <a:gd name="T4" fmla="*/ 86 w 94"/>
                  <a:gd name="T5" fmla="*/ 5 h 31"/>
                  <a:gd name="T6" fmla="*/ 78 w 94"/>
                  <a:gd name="T7" fmla="*/ 8 h 31"/>
                  <a:gd name="T8" fmla="*/ 70 w 94"/>
                  <a:gd name="T9" fmla="*/ 10 h 31"/>
                  <a:gd name="T10" fmla="*/ 62 w 94"/>
                  <a:gd name="T11" fmla="*/ 10 h 31"/>
                  <a:gd name="T12" fmla="*/ 46 w 94"/>
                  <a:gd name="T13" fmla="*/ 10 h 31"/>
                  <a:gd name="T14" fmla="*/ 30 w 94"/>
                  <a:gd name="T15" fmla="*/ 10 h 31"/>
                  <a:gd name="T16" fmla="*/ 30 w 94"/>
                  <a:gd name="T17" fmla="*/ 10 h 31"/>
                  <a:gd name="T18" fmla="*/ 21 w 94"/>
                  <a:gd name="T19" fmla="*/ 13 h 31"/>
                  <a:gd name="T20" fmla="*/ 13 w 94"/>
                  <a:gd name="T21" fmla="*/ 18 h 31"/>
                  <a:gd name="T22" fmla="*/ 6 w 94"/>
                  <a:gd name="T23" fmla="*/ 24 h 31"/>
                  <a:gd name="T24" fmla="*/ 0 w 94"/>
                  <a:gd name="T25" fmla="*/ 31 h 31"/>
                  <a:gd name="T26" fmla="*/ 0 w 94"/>
                  <a:gd name="T27" fmla="*/ 31 h 31"/>
                  <a:gd name="T28" fmla="*/ 11 w 94"/>
                  <a:gd name="T29" fmla="*/ 19 h 31"/>
                  <a:gd name="T30" fmla="*/ 11 w 94"/>
                  <a:gd name="T31" fmla="*/ 19 h 31"/>
                  <a:gd name="T32" fmla="*/ 2 w 94"/>
                  <a:gd name="T33" fmla="*/ 27 h 31"/>
                  <a:gd name="T34" fmla="*/ 5 w 94"/>
                  <a:gd name="T35" fmla="*/ 26 h 31"/>
                  <a:gd name="T36" fmla="*/ 5 w 94"/>
                  <a:gd name="T37" fmla="*/ 26 h 31"/>
                  <a:gd name="T38" fmla="*/ 13 w 94"/>
                  <a:gd name="T39" fmla="*/ 23 h 31"/>
                  <a:gd name="T40" fmla="*/ 19 w 94"/>
                  <a:gd name="T41" fmla="*/ 21 h 31"/>
                  <a:gd name="T42" fmla="*/ 19 w 94"/>
                  <a:gd name="T43" fmla="*/ 21 h 31"/>
                  <a:gd name="T44" fmla="*/ 30 w 94"/>
                  <a:gd name="T45" fmla="*/ 21 h 31"/>
                  <a:gd name="T46" fmla="*/ 42 w 94"/>
                  <a:gd name="T47" fmla="*/ 21 h 31"/>
                  <a:gd name="T48" fmla="*/ 42 w 94"/>
                  <a:gd name="T49" fmla="*/ 21 h 31"/>
                  <a:gd name="T50" fmla="*/ 53 w 94"/>
                  <a:gd name="T51" fmla="*/ 23 h 31"/>
                  <a:gd name="T52" fmla="*/ 62 w 94"/>
                  <a:gd name="T53" fmla="*/ 21 h 31"/>
                  <a:gd name="T54" fmla="*/ 73 w 94"/>
                  <a:gd name="T55" fmla="*/ 16 h 31"/>
                  <a:gd name="T56" fmla="*/ 81 w 94"/>
                  <a:gd name="T57" fmla="*/ 12 h 31"/>
                  <a:gd name="T58" fmla="*/ 81 w 94"/>
                  <a:gd name="T59" fmla="*/ 12 h 31"/>
                  <a:gd name="T60" fmla="*/ 88 w 94"/>
                  <a:gd name="T61" fmla="*/ 7 h 31"/>
                  <a:gd name="T62" fmla="*/ 94 w 94"/>
                  <a:gd name="T63" fmla="*/ 0 h 31"/>
                  <a:gd name="T64" fmla="*/ 94 w 94"/>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31"/>
                  <a:gd name="T101" fmla="*/ 94 w 94"/>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31">
                    <a:moveTo>
                      <a:pt x="94" y="0"/>
                    </a:moveTo>
                    <a:lnTo>
                      <a:pt x="94" y="0"/>
                    </a:lnTo>
                    <a:lnTo>
                      <a:pt x="86" y="5"/>
                    </a:lnTo>
                    <a:lnTo>
                      <a:pt x="78" y="8"/>
                    </a:lnTo>
                    <a:lnTo>
                      <a:pt x="70" y="10"/>
                    </a:lnTo>
                    <a:lnTo>
                      <a:pt x="62" y="10"/>
                    </a:lnTo>
                    <a:lnTo>
                      <a:pt x="46" y="10"/>
                    </a:lnTo>
                    <a:lnTo>
                      <a:pt x="30" y="10"/>
                    </a:lnTo>
                    <a:lnTo>
                      <a:pt x="21" y="13"/>
                    </a:lnTo>
                    <a:lnTo>
                      <a:pt x="13" y="18"/>
                    </a:lnTo>
                    <a:lnTo>
                      <a:pt x="6" y="24"/>
                    </a:lnTo>
                    <a:lnTo>
                      <a:pt x="0" y="31"/>
                    </a:lnTo>
                    <a:lnTo>
                      <a:pt x="11" y="19"/>
                    </a:lnTo>
                    <a:lnTo>
                      <a:pt x="2" y="27"/>
                    </a:lnTo>
                    <a:lnTo>
                      <a:pt x="5" y="26"/>
                    </a:lnTo>
                    <a:lnTo>
                      <a:pt x="13" y="23"/>
                    </a:lnTo>
                    <a:lnTo>
                      <a:pt x="19" y="21"/>
                    </a:lnTo>
                    <a:lnTo>
                      <a:pt x="30" y="21"/>
                    </a:lnTo>
                    <a:lnTo>
                      <a:pt x="42" y="21"/>
                    </a:lnTo>
                    <a:lnTo>
                      <a:pt x="53" y="23"/>
                    </a:lnTo>
                    <a:lnTo>
                      <a:pt x="62" y="21"/>
                    </a:lnTo>
                    <a:lnTo>
                      <a:pt x="73" y="16"/>
                    </a:lnTo>
                    <a:lnTo>
                      <a:pt x="81" y="12"/>
                    </a:lnTo>
                    <a:lnTo>
                      <a:pt x="88" y="7"/>
                    </a:lnTo>
                    <a:lnTo>
                      <a:pt x="94"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42" name="Freeform 17"/>
              <p:cNvSpPr>
                <a:spLocks noChangeArrowheads="1"/>
              </p:cNvSpPr>
              <p:nvPr/>
            </p:nvSpPr>
            <p:spPr bwMode="auto">
              <a:xfrm>
                <a:off x="1295" y="481"/>
                <a:ext cx="94" cy="27"/>
              </a:xfrm>
              <a:custGeom>
                <a:avLst/>
                <a:gdLst>
                  <a:gd name="T0" fmla="*/ 94 w 94"/>
                  <a:gd name="T1" fmla="*/ 0 h 27"/>
                  <a:gd name="T2" fmla="*/ 94 w 94"/>
                  <a:gd name="T3" fmla="*/ 0 h 27"/>
                  <a:gd name="T4" fmla="*/ 85 w 94"/>
                  <a:gd name="T5" fmla="*/ 4 h 27"/>
                  <a:gd name="T6" fmla="*/ 73 w 94"/>
                  <a:gd name="T7" fmla="*/ 8 h 27"/>
                  <a:gd name="T8" fmla="*/ 64 w 94"/>
                  <a:gd name="T9" fmla="*/ 9 h 27"/>
                  <a:gd name="T10" fmla="*/ 53 w 94"/>
                  <a:gd name="T11" fmla="*/ 9 h 27"/>
                  <a:gd name="T12" fmla="*/ 53 w 94"/>
                  <a:gd name="T13" fmla="*/ 9 h 27"/>
                  <a:gd name="T14" fmla="*/ 41 w 94"/>
                  <a:gd name="T15" fmla="*/ 8 h 27"/>
                  <a:gd name="T16" fmla="*/ 30 w 94"/>
                  <a:gd name="T17" fmla="*/ 8 h 27"/>
                  <a:gd name="T18" fmla="*/ 21 w 94"/>
                  <a:gd name="T19" fmla="*/ 11 h 27"/>
                  <a:gd name="T20" fmla="*/ 11 w 94"/>
                  <a:gd name="T21" fmla="*/ 16 h 27"/>
                  <a:gd name="T22" fmla="*/ 11 w 94"/>
                  <a:gd name="T23" fmla="*/ 16 h 27"/>
                  <a:gd name="T24" fmla="*/ 5 w 94"/>
                  <a:gd name="T25" fmla="*/ 20 h 27"/>
                  <a:gd name="T26" fmla="*/ 0 w 94"/>
                  <a:gd name="T27" fmla="*/ 27 h 27"/>
                  <a:gd name="T28" fmla="*/ 0 w 94"/>
                  <a:gd name="T29" fmla="*/ 27 h 27"/>
                  <a:gd name="T30" fmla="*/ 8 w 94"/>
                  <a:gd name="T31" fmla="*/ 22 h 27"/>
                  <a:gd name="T32" fmla="*/ 18 w 94"/>
                  <a:gd name="T33" fmla="*/ 20 h 27"/>
                  <a:gd name="T34" fmla="*/ 27 w 94"/>
                  <a:gd name="T35" fmla="*/ 19 h 27"/>
                  <a:gd name="T36" fmla="*/ 37 w 94"/>
                  <a:gd name="T37" fmla="*/ 19 h 27"/>
                  <a:gd name="T38" fmla="*/ 37 w 94"/>
                  <a:gd name="T39" fmla="*/ 19 h 27"/>
                  <a:gd name="T40" fmla="*/ 49 w 94"/>
                  <a:gd name="T41" fmla="*/ 20 h 27"/>
                  <a:gd name="T42" fmla="*/ 61 w 94"/>
                  <a:gd name="T43" fmla="*/ 19 h 27"/>
                  <a:gd name="T44" fmla="*/ 72 w 94"/>
                  <a:gd name="T45" fmla="*/ 16 h 27"/>
                  <a:gd name="T46" fmla="*/ 83 w 94"/>
                  <a:gd name="T47" fmla="*/ 11 h 27"/>
                  <a:gd name="T48" fmla="*/ 83 w 94"/>
                  <a:gd name="T49" fmla="*/ 11 h 27"/>
                  <a:gd name="T50" fmla="*/ 88 w 94"/>
                  <a:gd name="T51" fmla="*/ 4 h 27"/>
                  <a:gd name="T52" fmla="*/ 94 w 94"/>
                  <a:gd name="T53" fmla="*/ 0 h 27"/>
                  <a:gd name="T54" fmla="*/ 94 w 94"/>
                  <a:gd name="T55" fmla="*/ 0 h 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
                  <a:gd name="T85" fmla="*/ 0 h 27"/>
                  <a:gd name="T86" fmla="*/ 94 w 94"/>
                  <a:gd name="T87" fmla="*/ 27 h 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 h="27">
                    <a:moveTo>
                      <a:pt x="94" y="0"/>
                    </a:moveTo>
                    <a:lnTo>
                      <a:pt x="94" y="0"/>
                    </a:lnTo>
                    <a:lnTo>
                      <a:pt x="85" y="4"/>
                    </a:lnTo>
                    <a:lnTo>
                      <a:pt x="73" y="8"/>
                    </a:lnTo>
                    <a:lnTo>
                      <a:pt x="64" y="9"/>
                    </a:lnTo>
                    <a:lnTo>
                      <a:pt x="53" y="9"/>
                    </a:lnTo>
                    <a:lnTo>
                      <a:pt x="41" y="8"/>
                    </a:lnTo>
                    <a:lnTo>
                      <a:pt x="30" y="8"/>
                    </a:lnTo>
                    <a:lnTo>
                      <a:pt x="21" y="11"/>
                    </a:lnTo>
                    <a:lnTo>
                      <a:pt x="11" y="16"/>
                    </a:lnTo>
                    <a:lnTo>
                      <a:pt x="5" y="20"/>
                    </a:lnTo>
                    <a:lnTo>
                      <a:pt x="0" y="27"/>
                    </a:lnTo>
                    <a:lnTo>
                      <a:pt x="8" y="22"/>
                    </a:lnTo>
                    <a:lnTo>
                      <a:pt x="18" y="20"/>
                    </a:lnTo>
                    <a:lnTo>
                      <a:pt x="27" y="19"/>
                    </a:lnTo>
                    <a:lnTo>
                      <a:pt x="37" y="19"/>
                    </a:lnTo>
                    <a:lnTo>
                      <a:pt x="49" y="20"/>
                    </a:lnTo>
                    <a:lnTo>
                      <a:pt x="61" y="19"/>
                    </a:lnTo>
                    <a:lnTo>
                      <a:pt x="72" y="16"/>
                    </a:lnTo>
                    <a:lnTo>
                      <a:pt x="83" y="11"/>
                    </a:lnTo>
                    <a:lnTo>
                      <a:pt x="88" y="4"/>
                    </a:lnTo>
                    <a:lnTo>
                      <a:pt x="94"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43" name="Freeform 18"/>
              <p:cNvSpPr>
                <a:spLocks noChangeArrowheads="1"/>
              </p:cNvSpPr>
              <p:nvPr/>
            </p:nvSpPr>
            <p:spPr bwMode="auto">
              <a:xfrm>
                <a:off x="1287" y="319"/>
                <a:ext cx="155" cy="46"/>
              </a:xfrm>
              <a:custGeom>
                <a:avLst/>
                <a:gdLst>
                  <a:gd name="T0" fmla="*/ 155 w 155"/>
                  <a:gd name="T1" fmla="*/ 0 h 46"/>
                  <a:gd name="T2" fmla="*/ 155 w 155"/>
                  <a:gd name="T3" fmla="*/ 0 h 46"/>
                  <a:gd name="T4" fmla="*/ 142 w 155"/>
                  <a:gd name="T5" fmla="*/ 8 h 46"/>
                  <a:gd name="T6" fmla="*/ 128 w 155"/>
                  <a:gd name="T7" fmla="*/ 12 h 46"/>
                  <a:gd name="T8" fmla="*/ 112 w 155"/>
                  <a:gd name="T9" fmla="*/ 16 h 46"/>
                  <a:gd name="T10" fmla="*/ 97 w 155"/>
                  <a:gd name="T11" fmla="*/ 16 h 46"/>
                  <a:gd name="T12" fmla="*/ 69 w 155"/>
                  <a:gd name="T13" fmla="*/ 16 h 46"/>
                  <a:gd name="T14" fmla="*/ 53 w 155"/>
                  <a:gd name="T15" fmla="*/ 17 h 46"/>
                  <a:gd name="T16" fmla="*/ 38 w 155"/>
                  <a:gd name="T17" fmla="*/ 20 h 46"/>
                  <a:gd name="T18" fmla="*/ 38 w 155"/>
                  <a:gd name="T19" fmla="*/ 20 h 46"/>
                  <a:gd name="T20" fmla="*/ 27 w 155"/>
                  <a:gd name="T21" fmla="*/ 24 h 46"/>
                  <a:gd name="T22" fmla="*/ 18 w 155"/>
                  <a:gd name="T23" fmla="*/ 30 h 46"/>
                  <a:gd name="T24" fmla="*/ 8 w 155"/>
                  <a:gd name="T25" fmla="*/ 38 h 46"/>
                  <a:gd name="T26" fmla="*/ 0 w 155"/>
                  <a:gd name="T27" fmla="*/ 46 h 46"/>
                  <a:gd name="T28" fmla="*/ 0 w 155"/>
                  <a:gd name="T29" fmla="*/ 46 h 46"/>
                  <a:gd name="T30" fmla="*/ 13 w 155"/>
                  <a:gd name="T31" fmla="*/ 36 h 46"/>
                  <a:gd name="T32" fmla="*/ 13 w 155"/>
                  <a:gd name="T33" fmla="*/ 36 h 46"/>
                  <a:gd name="T34" fmla="*/ 18 w 155"/>
                  <a:gd name="T35" fmla="*/ 32 h 46"/>
                  <a:gd name="T36" fmla="*/ 24 w 155"/>
                  <a:gd name="T37" fmla="*/ 30 h 46"/>
                  <a:gd name="T38" fmla="*/ 32 w 155"/>
                  <a:gd name="T39" fmla="*/ 28 h 46"/>
                  <a:gd name="T40" fmla="*/ 41 w 155"/>
                  <a:gd name="T41" fmla="*/ 27 h 46"/>
                  <a:gd name="T42" fmla="*/ 61 w 155"/>
                  <a:gd name="T43" fmla="*/ 27 h 46"/>
                  <a:gd name="T44" fmla="*/ 77 w 155"/>
                  <a:gd name="T45" fmla="*/ 28 h 46"/>
                  <a:gd name="T46" fmla="*/ 77 w 155"/>
                  <a:gd name="T47" fmla="*/ 28 h 46"/>
                  <a:gd name="T48" fmla="*/ 94 w 155"/>
                  <a:gd name="T49" fmla="*/ 28 h 46"/>
                  <a:gd name="T50" fmla="*/ 112 w 155"/>
                  <a:gd name="T51" fmla="*/ 25 h 46"/>
                  <a:gd name="T52" fmla="*/ 129 w 155"/>
                  <a:gd name="T53" fmla="*/ 19 h 46"/>
                  <a:gd name="T54" fmla="*/ 144 w 155"/>
                  <a:gd name="T55" fmla="*/ 11 h 46"/>
                  <a:gd name="T56" fmla="*/ 144 w 155"/>
                  <a:gd name="T57" fmla="*/ 11 h 46"/>
                  <a:gd name="T58" fmla="*/ 150 w 155"/>
                  <a:gd name="T59" fmla="*/ 4 h 46"/>
                  <a:gd name="T60" fmla="*/ 155 w 155"/>
                  <a:gd name="T61" fmla="*/ 0 h 46"/>
                  <a:gd name="T62" fmla="*/ 155 w 155"/>
                  <a:gd name="T63" fmla="*/ 0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46"/>
                  <a:gd name="T98" fmla="*/ 155 w 155"/>
                  <a:gd name="T99" fmla="*/ 46 h 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46">
                    <a:moveTo>
                      <a:pt x="155" y="0"/>
                    </a:moveTo>
                    <a:lnTo>
                      <a:pt x="155" y="0"/>
                    </a:lnTo>
                    <a:lnTo>
                      <a:pt x="142" y="8"/>
                    </a:lnTo>
                    <a:lnTo>
                      <a:pt x="128" y="12"/>
                    </a:lnTo>
                    <a:lnTo>
                      <a:pt x="112" y="16"/>
                    </a:lnTo>
                    <a:lnTo>
                      <a:pt x="97" y="16"/>
                    </a:lnTo>
                    <a:lnTo>
                      <a:pt x="69" y="16"/>
                    </a:lnTo>
                    <a:lnTo>
                      <a:pt x="53" y="17"/>
                    </a:lnTo>
                    <a:lnTo>
                      <a:pt x="38" y="20"/>
                    </a:lnTo>
                    <a:lnTo>
                      <a:pt x="27" y="24"/>
                    </a:lnTo>
                    <a:lnTo>
                      <a:pt x="18" y="30"/>
                    </a:lnTo>
                    <a:lnTo>
                      <a:pt x="8" y="38"/>
                    </a:lnTo>
                    <a:lnTo>
                      <a:pt x="0" y="46"/>
                    </a:lnTo>
                    <a:lnTo>
                      <a:pt x="13" y="36"/>
                    </a:lnTo>
                    <a:lnTo>
                      <a:pt x="18" y="32"/>
                    </a:lnTo>
                    <a:lnTo>
                      <a:pt x="24" y="30"/>
                    </a:lnTo>
                    <a:lnTo>
                      <a:pt x="32" y="28"/>
                    </a:lnTo>
                    <a:lnTo>
                      <a:pt x="41" y="27"/>
                    </a:lnTo>
                    <a:lnTo>
                      <a:pt x="61" y="27"/>
                    </a:lnTo>
                    <a:lnTo>
                      <a:pt x="77" y="28"/>
                    </a:lnTo>
                    <a:lnTo>
                      <a:pt x="94" y="28"/>
                    </a:lnTo>
                    <a:lnTo>
                      <a:pt x="112" y="25"/>
                    </a:lnTo>
                    <a:lnTo>
                      <a:pt x="129" y="19"/>
                    </a:lnTo>
                    <a:lnTo>
                      <a:pt x="144" y="11"/>
                    </a:lnTo>
                    <a:lnTo>
                      <a:pt x="150" y="4"/>
                    </a:lnTo>
                    <a:lnTo>
                      <a:pt x="155"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44" name="Freeform 19"/>
              <p:cNvSpPr>
                <a:spLocks noChangeArrowheads="1"/>
              </p:cNvSpPr>
              <p:nvPr/>
            </p:nvSpPr>
            <p:spPr bwMode="auto">
              <a:xfrm>
                <a:off x="1601" y="229"/>
                <a:ext cx="206" cy="66"/>
              </a:xfrm>
              <a:custGeom>
                <a:avLst/>
                <a:gdLst>
                  <a:gd name="T0" fmla="*/ 205 w 207"/>
                  <a:gd name="T1" fmla="*/ 0 h 66"/>
                  <a:gd name="T2" fmla="*/ 205 w 207"/>
                  <a:gd name="T3" fmla="*/ 0 h 66"/>
                  <a:gd name="T4" fmla="*/ 197 w 207"/>
                  <a:gd name="T5" fmla="*/ 7 h 66"/>
                  <a:gd name="T6" fmla="*/ 190 w 207"/>
                  <a:gd name="T7" fmla="*/ 11 h 66"/>
                  <a:gd name="T8" fmla="*/ 172 w 207"/>
                  <a:gd name="T9" fmla="*/ 18 h 66"/>
                  <a:gd name="T10" fmla="*/ 154 w 207"/>
                  <a:gd name="T11" fmla="*/ 21 h 66"/>
                  <a:gd name="T12" fmla="*/ 135 w 207"/>
                  <a:gd name="T13" fmla="*/ 23 h 66"/>
                  <a:gd name="T14" fmla="*/ 99 w 207"/>
                  <a:gd name="T15" fmla="*/ 24 h 66"/>
                  <a:gd name="T16" fmla="*/ 80 w 207"/>
                  <a:gd name="T17" fmla="*/ 24 h 66"/>
                  <a:gd name="T18" fmla="*/ 62 w 207"/>
                  <a:gd name="T19" fmla="*/ 27 h 66"/>
                  <a:gd name="T20" fmla="*/ 62 w 207"/>
                  <a:gd name="T21" fmla="*/ 27 h 66"/>
                  <a:gd name="T22" fmla="*/ 52 w 207"/>
                  <a:gd name="T23" fmla="*/ 29 h 66"/>
                  <a:gd name="T24" fmla="*/ 43 w 207"/>
                  <a:gd name="T25" fmla="*/ 32 h 66"/>
                  <a:gd name="T26" fmla="*/ 27 w 207"/>
                  <a:gd name="T27" fmla="*/ 40 h 66"/>
                  <a:gd name="T28" fmla="*/ 13 w 207"/>
                  <a:gd name="T29" fmla="*/ 51 h 66"/>
                  <a:gd name="T30" fmla="*/ 0 w 207"/>
                  <a:gd name="T31" fmla="*/ 66 h 66"/>
                  <a:gd name="T32" fmla="*/ 0 w 207"/>
                  <a:gd name="T33" fmla="*/ 66 h 66"/>
                  <a:gd name="T34" fmla="*/ 9 w 207"/>
                  <a:gd name="T35" fmla="*/ 56 h 66"/>
                  <a:gd name="T36" fmla="*/ 9 w 207"/>
                  <a:gd name="T37" fmla="*/ 56 h 66"/>
                  <a:gd name="T38" fmla="*/ 19 w 207"/>
                  <a:gd name="T39" fmla="*/ 48 h 66"/>
                  <a:gd name="T40" fmla="*/ 29 w 207"/>
                  <a:gd name="T41" fmla="*/ 42 h 66"/>
                  <a:gd name="T42" fmla="*/ 40 w 207"/>
                  <a:gd name="T43" fmla="*/ 37 h 66"/>
                  <a:gd name="T44" fmla="*/ 51 w 207"/>
                  <a:gd name="T45" fmla="*/ 35 h 66"/>
                  <a:gd name="T46" fmla="*/ 64 w 207"/>
                  <a:gd name="T47" fmla="*/ 34 h 66"/>
                  <a:gd name="T48" fmla="*/ 75 w 207"/>
                  <a:gd name="T49" fmla="*/ 32 h 66"/>
                  <a:gd name="T50" fmla="*/ 100 w 207"/>
                  <a:gd name="T51" fmla="*/ 32 h 66"/>
                  <a:gd name="T52" fmla="*/ 124 w 207"/>
                  <a:gd name="T53" fmla="*/ 32 h 66"/>
                  <a:gd name="T54" fmla="*/ 150 w 207"/>
                  <a:gd name="T55" fmla="*/ 31 h 66"/>
                  <a:gd name="T56" fmla="*/ 161 w 207"/>
                  <a:gd name="T57" fmla="*/ 27 h 66"/>
                  <a:gd name="T58" fmla="*/ 174 w 207"/>
                  <a:gd name="T59" fmla="*/ 24 h 66"/>
                  <a:gd name="T60" fmla="*/ 185 w 207"/>
                  <a:gd name="T61" fmla="*/ 18 h 66"/>
                  <a:gd name="T62" fmla="*/ 194 w 207"/>
                  <a:gd name="T63" fmla="*/ 11 h 66"/>
                  <a:gd name="T64" fmla="*/ 194 w 207"/>
                  <a:gd name="T65" fmla="*/ 11 h 66"/>
                  <a:gd name="T66" fmla="*/ 205 w 207"/>
                  <a:gd name="T67" fmla="*/ 0 h 66"/>
                  <a:gd name="T68" fmla="*/ 205 w 207"/>
                  <a:gd name="T69" fmla="*/ 0 h 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7"/>
                  <a:gd name="T106" fmla="*/ 0 h 66"/>
                  <a:gd name="T107" fmla="*/ 207 w 207"/>
                  <a:gd name="T108" fmla="*/ 66 h 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7" h="66">
                    <a:moveTo>
                      <a:pt x="207" y="0"/>
                    </a:moveTo>
                    <a:lnTo>
                      <a:pt x="207" y="0"/>
                    </a:lnTo>
                    <a:lnTo>
                      <a:pt x="199" y="7"/>
                    </a:lnTo>
                    <a:lnTo>
                      <a:pt x="192" y="11"/>
                    </a:lnTo>
                    <a:lnTo>
                      <a:pt x="174" y="18"/>
                    </a:lnTo>
                    <a:lnTo>
                      <a:pt x="156" y="21"/>
                    </a:lnTo>
                    <a:lnTo>
                      <a:pt x="137" y="23"/>
                    </a:lnTo>
                    <a:lnTo>
                      <a:pt x="99" y="24"/>
                    </a:lnTo>
                    <a:lnTo>
                      <a:pt x="80" y="24"/>
                    </a:lnTo>
                    <a:lnTo>
                      <a:pt x="62" y="27"/>
                    </a:lnTo>
                    <a:lnTo>
                      <a:pt x="52" y="29"/>
                    </a:lnTo>
                    <a:lnTo>
                      <a:pt x="43" y="32"/>
                    </a:lnTo>
                    <a:lnTo>
                      <a:pt x="27" y="40"/>
                    </a:lnTo>
                    <a:lnTo>
                      <a:pt x="13" y="51"/>
                    </a:lnTo>
                    <a:lnTo>
                      <a:pt x="0" y="66"/>
                    </a:lnTo>
                    <a:lnTo>
                      <a:pt x="9" y="56"/>
                    </a:lnTo>
                    <a:lnTo>
                      <a:pt x="19" y="48"/>
                    </a:lnTo>
                    <a:lnTo>
                      <a:pt x="29" y="42"/>
                    </a:lnTo>
                    <a:lnTo>
                      <a:pt x="40" y="37"/>
                    </a:lnTo>
                    <a:lnTo>
                      <a:pt x="51" y="35"/>
                    </a:lnTo>
                    <a:lnTo>
                      <a:pt x="64" y="34"/>
                    </a:lnTo>
                    <a:lnTo>
                      <a:pt x="75" y="32"/>
                    </a:lnTo>
                    <a:lnTo>
                      <a:pt x="100" y="32"/>
                    </a:lnTo>
                    <a:lnTo>
                      <a:pt x="126" y="32"/>
                    </a:lnTo>
                    <a:lnTo>
                      <a:pt x="152" y="31"/>
                    </a:lnTo>
                    <a:lnTo>
                      <a:pt x="163" y="27"/>
                    </a:lnTo>
                    <a:lnTo>
                      <a:pt x="176" y="24"/>
                    </a:lnTo>
                    <a:lnTo>
                      <a:pt x="187" y="18"/>
                    </a:lnTo>
                    <a:lnTo>
                      <a:pt x="196" y="11"/>
                    </a:lnTo>
                    <a:lnTo>
                      <a:pt x="207" y="0"/>
                    </a:lnTo>
                    <a:close/>
                  </a:path>
                </a:pathLst>
              </a:custGeom>
              <a:solidFill>
                <a:srgbClr val="00C01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45" name="Freeform 20"/>
              <p:cNvSpPr>
                <a:spLocks noChangeArrowheads="1"/>
              </p:cNvSpPr>
              <p:nvPr/>
            </p:nvSpPr>
            <p:spPr bwMode="auto">
              <a:xfrm>
                <a:off x="1408" y="398"/>
                <a:ext cx="66" cy="78"/>
              </a:xfrm>
              <a:custGeom>
                <a:avLst/>
                <a:gdLst>
                  <a:gd name="T0" fmla="*/ 64 w 66"/>
                  <a:gd name="T1" fmla="*/ 12 h 78"/>
                  <a:gd name="T2" fmla="*/ 39 w 66"/>
                  <a:gd name="T3" fmla="*/ 12 h 78"/>
                  <a:gd name="T4" fmla="*/ 28 w 66"/>
                  <a:gd name="T5" fmla="*/ 78 h 78"/>
                  <a:gd name="T6" fmla="*/ 13 w 66"/>
                  <a:gd name="T7" fmla="*/ 78 h 78"/>
                  <a:gd name="T8" fmla="*/ 24 w 66"/>
                  <a:gd name="T9" fmla="*/ 12 h 78"/>
                  <a:gd name="T10" fmla="*/ 0 w 66"/>
                  <a:gd name="T11" fmla="*/ 12 h 78"/>
                  <a:gd name="T12" fmla="*/ 2 w 66"/>
                  <a:gd name="T13" fmla="*/ 0 h 78"/>
                  <a:gd name="T14" fmla="*/ 66 w 66"/>
                  <a:gd name="T15" fmla="*/ 0 h 78"/>
                  <a:gd name="T16" fmla="*/ 64 w 66"/>
                  <a:gd name="T17" fmla="*/ 12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78"/>
                  <a:gd name="T29" fmla="*/ 66 w 66"/>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78">
                    <a:moveTo>
                      <a:pt x="64" y="12"/>
                    </a:moveTo>
                    <a:lnTo>
                      <a:pt x="39" y="12"/>
                    </a:lnTo>
                    <a:lnTo>
                      <a:pt x="28" y="78"/>
                    </a:lnTo>
                    <a:lnTo>
                      <a:pt x="13" y="78"/>
                    </a:lnTo>
                    <a:lnTo>
                      <a:pt x="24" y="12"/>
                    </a:lnTo>
                    <a:lnTo>
                      <a:pt x="0" y="12"/>
                    </a:lnTo>
                    <a:lnTo>
                      <a:pt x="2" y="0"/>
                    </a:lnTo>
                    <a:lnTo>
                      <a:pt x="66" y="0"/>
                    </a:lnTo>
                    <a:lnTo>
                      <a:pt x="64" y="12"/>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46" name="Freeform 21"/>
              <p:cNvSpPr>
                <a:spLocks noChangeArrowheads="1"/>
              </p:cNvSpPr>
              <p:nvPr/>
            </p:nvSpPr>
            <p:spPr bwMode="auto">
              <a:xfrm>
                <a:off x="1639" y="397"/>
                <a:ext cx="64" cy="80"/>
              </a:xfrm>
              <a:custGeom>
                <a:avLst/>
                <a:gdLst>
                  <a:gd name="T0" fmla="*/ 19 w 64"/>
                  <a:gd name="T1" fmla="*/ 51 h 80"/>
                  <a:gd name="T2" fmla="*/ 14 w 64"/>
                  <a:gd name="T3" fmla="*/ 80 h 80"/>
                  <a:gd name="T4" fmla="*/ 0 w 64"/>
                  <a:gd name="T5" fmla="*/ 80 h 80"/>
                  <a:gd name="T6" fmla="*/ 14 w 64"/>
                  <a:gd name="T7" fmla="*/ 2 h 80"/>
                  <a:gd name="T8" fmla="*/ 14 w 64"/>
                  <a:gd name="T9" fmla="*/ 2 h 80"/>
                  <a:gd name="T10" fmla="*/ 32 w 64"/>
                  <a:gd name="T11" fmla="*/ 0 h 80"/>
                  <a:gd name="T12" fmla="*/ 32 w 64"/>
                  <a:gd name="T13" fmla="*/ 0 h 80"/>
                  <a:gd name="T14" fmla="*/ 46 w 64"/>
                  <a:gd name="T15" fmla="*/ 2 h 80"/>
                  <a:gd name="T16" fmla="*/ 51 w 64"/>
                  <a:gd name="T17" fmla="*/ 3 h 80"/>
                  <a:gd name="T18" fmla="*/ 56 w 64"/>
                  <a:gd name="T19" fmla="*/ 6 h 80"/>
                  <a:gd name="T20" fmla="*/ 59 w 64"/>
                  <a:gd name="T21" fmla="*/ 10 h 80"/>
                  <a:gd name="T22" fmla="*/ 61 w 64"/>
                  <a:gd name="T23" fmla="*/ 13 h 80"/>
                  <a:gd name="T24" fmla="*/ 62 w 64"/>
                  <a:gd name="T25" fmla="*/ 18 h 80"/>
                  <a:gd name="T26" fmla="*/ 64 w 64"/>
                  <a:gd name="T27" fmla="*/ 24 h 80"/>
                  <a:gd name="T28" fmla="*/ 64 w 64"/>
                  <a:gd name="T29" fmla="*/ 24 h 80"/>
                  <a:gd name="T30" fmla="*/ 62 w 64"/>
                  <a:gd name="T31" fmla="*/ 30 h 80"/>
                  <a:gd name="T32" fmla="*/ 61 w 64"/>
                  <a:gd name="T33" fmla="*/ 35 h 80"/>
                  <a:gd name="T34" fmla="*/ 58 w 64"/>
                  <a:gd name="T35" fmla="*/ 40 h 80"/>
                  <a:gd name="T36" fmla="*/ 54 w 64"/>
                  <a:gd name="T37" fmla="*/ 45 h 80"/>
                  <a:gd name="T38" fmla="*/ 54 w 64"/>
                  <a:gd name="T39" fmla="*/ 45 h 80"/>
                  <a:gd name="T40" fmla="*/ 48 w 64"/>
                  <a:gd name="T41" fmla="*/ 48 h 80"/>
                  <a:gd name="T42" fmla="*/ 43 w 64"/>
                  <a:gd name="T43" fmla="*/ 49 h 80"/>
                  <a:gd name="T44" fmla="*/ 37 w 64"/>
                  <a:gd name="T45" fmla="*/ 51 h 80"/>
                  <a:gd name="T46" fmla="*/ 29 w 64"/>
                  <a:gd name="T47" fmla="*/ 53 h 80"/>
                  <a:gd name="T48" fmla="*/ 29 w 64"/>
                  <a:gd name="T49" fmla="*/ 53 h 80"/>
                  <a:gd name="T50" fmla="*/ 19 w 64"/>
                  <a:gd name="T51" fmla="*/ 51 h 80"/>
                  <a:gd name="T52" fmla="*/ 19 w 64"/>
                  <a:gd name="T53" fmla="*/ 51 h 80"/>
                  <a:gd name="T54" fmla="*/ 27 w 64"/>
                  <a:gd name="T55" fmla="*/ 13 h 80"/>
                  <a:gd name="T56" fmla="*/ 22 w 64"/>
                  <a:gd name="T57" fmla="*/ 40 h 80"/>
                  <a:gd name="T58" fmla="*/ 22 w 64"/>
                  <a:gd name="T59" fmla="*/ 40 h 80"/>
                  <a:gd name="T60" fmla="*/ 29 w 64"/>
                  <a:gd name="T61" fmla="*/ 40 h 80"/>
                  <a:gd name="T62" fmla="*/ 29 w 64"/>
                  <a:gd name="T63" fmla="*/ 40 h 80"/>
                  <a:gd name="T64" fmla="*/ 37 w 64"/>
                  <a:gd name="T65" fmla="*/ 38 h 80"/>
                  <a:gd name="T66" fmla="*/ 43 w 64"/>
                  <a:gd name="T67" fmla="*/ 37 h 80"/>
                  <a:gd name="T68" fmla="*/ 43 w 64"/>
                  <a:gd name="T69" fmla="*/ 37 h 80"/>
                  <a:gd name="T70" fmla="*/ 48 w 64"/>
                  <a:gd name="T71" fmla="*/ 32 h 80"/>
                  <a:gd name="T72" fmla="*/ 50 w 64"/>
                  <a:gd name="T73" fmla="*/ 26 h 80"/>
                  <a:gd name="T74" fmla="*/ 50 w 64"/>
                  <a:gd name="T75" fmla="*/ 26 h 80"/>
                  <a:gd name="T76" fmla="*/ 48 w 64"/>
                  <a:gd name="T77" fmla="*/ 19 h 80"/>
                  <a:gd name="T78" fmla="*/ 45 w 64"/>
                  <a:gd name="T79" fmla="*/ 16 h 80"/>
                  <a:gd name="T80" fmla="*/ 42 w 64"/>
                  <a:gd name="T81" fmla="*/ 13 h 80"/>
                  <a:gd name="T82" fmla="*/ 35 w 64"/>
                  <a:gd name="T83" fmla="*/ 13 h 80"/>
                  <a:gd name="T84" fmla="*/ 35 w 64"/>
                  <a:gd name="T85" fmla="*/ 13 h 80"/>
                  <a:gd name="T86" fmla="*/ 27 w 64"/>
                  <a:gd name="T87" fmla="*/ 13 h 80"/>
                  <a:gd name="T88" fmla="*/ 27 w 64"/>
                  <a:gd name="T89" fmla="*/ 13 h 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80"/>
                  <a:gd name="T137" fmla="*/ 64 w 64"/>
                  <a:gd name="T138" fmla="*/ 80 h 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80">
                    <a:moveTo>
                      <a:pt x="19" y="51"/>
                    </a:moveTo>
                    <a:lnTo>
                      <a:pt x="14" y="80"/>
                    </a:lnTo>
                    <a:lnTo>
                      <a:pt x="0" y="80"/>
                    </a:lnTo>
                    <a:lnTo>
                      <a:pt x="14" y="2"/>
                    </a:lnTo>
                    <a:lnTo>
                      <a:pt x="32" y="0"/>
                    </a:lnTo>
                    <a:lnTo>
                      <a:pt x="46" y="2"/>
                    </a:lnTo>
                    <a:lnTo>
                      <a:pt x="51" y="3"/>
                    </a:lnTo>
                    <a:lnTo>
                      <a:pt x="56" y="6"/>
                    </a:lnTo>
                    <a:lnTo>
                      <a:pt x="59" y="10"/>
                    </a:lnTo>
                    <a:lnTo>
                      <a:pt x="61" y="13"/>
                    </a:lnTo>
                    <a:lnTo>
                      <a:pt x="62" y="18"/>
                    </a:lnTo>
                    <a:lnTo>
                      <a:pt x="64" y="24"/>
                    </a:lnTo>
                    <a:lnTo>
                      <a:pt x="62" y="30"/>
                    </a:lnTo>
                    <a:lnTo>
                      <a:pt x="61" y="35"/>
                    </a:lnTo>
                    <a:lnTo>
                      <a:pt x="58" y="40"/>
                    </a:lnTo>
                    <a:lnTo>
                      <a:pt x="54" y="45"/>
                    </a:lnTo>
                    <a:lnTo>
                      <a:pt x="48" y="48"/>
                    </a:lnTo>
                    <a:lnTo>
                      <a:pt x="43" y="49"/>
                    </a:lnTo>
                    <a:lnTo>
                      <a:pt x="37" y="51"/>
                    </a:lnTo>
                    <a:lnTo>
                      <a:pt x="29" y="53"/>
                    </a:lnTo>
                    <a:lnTo>
                      <a:pt x="19" y="51"/>
                    </a:lnTo>
                    <a:close/>
                    <a:moveTo>
                      <a:pt x="27" y="13"/>
                    </a:moveTo>
                    <a:lnTo>
                      <a:pt x="22" y="40"/>
                    </a:lnTo>
                    <a:lnTo>
                      <a:pt x="29" y="40"/>
                    </a:lnTo>
                    <a:lnTo>
                      <a:pt x="37" y="38"/>
                    </a:lnTo>
                    <a:lnTo>
                      <a:pt x="43" y="37"/>
                    </a:lnTo>
                    <a:lnTo>
                      <a:pt x="48" y="32"/>
                    </a:lnTo>
                    <a:lnTo>
                      <a:pt x="50" y="26"/>
                    </a:lnTo>
                    <a:lnTo>
                      <a:pt x="48" y="19"/>
                    </a:lnTo>
                    <a:lnTo>
                      <a:pt x="45" y="16"/>
                    </a:lnTo>
                    <a:lnTo>
                      <a:pt x="42" y="13"/>
                    </a:lnTo>
                    <a:lnTo>
                      <a:pt x="35" y="13"/>
                    </a:lnTo>
                    <a:lnTo>
                      <a:pt x="27" y="13"/>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47" name="Freeform 22"/>
              <p:cNvSpPr>
                <a:spLocks noChangeArrowheads="1"/>
              </p:cNvSpPr>
              <p:nvPr/>
            </p:nvSpPr>
            <p:spPr bwMode="auto">
              <a:xfrm>
                <a:off x="1408" y="398"/>
                <a:ext cx="66" cy="78"/>
              </a:xfrm>
              <a:custGeom>
                <a:avLst/>
                <a:gdLst>
                  <a:gd name="T0" fmla="*/ 64 w 66"/>
                  <a:gd name="T1" fmla="*/ 12 h 78"/>
                  <a:gd name="T2" fmla="*/ 39 w 66"/>
                  <a:gd name="T3" fmla="*/ 12 h 78"/>
                  <a:gd name="T4" fmla="*/ 28 w 66"/>
                  <a:gd name="T5" fmla="*/ 78 h 78"/>
                  <a:gd name="T6" fmla="*/ 13 w 66"/>
                  <a:gd name="T7" fmla="*/ 78 h 78"/>
                  <a:gd name="T8" fmla="*/ 24 w 66"/>
                  <a:gd name="T9" fmla="*/ 12 h 78"/>
                  <a:gd name="T10" fmla="*/ 0 w 66"/>
                  <a:gd name="T11" fmla="*/ 12 h 78"/>
                  <a:gd name="T12" fmla="*/ 2 w 66"/>
                  <a:gd name="T13" fmla="*/ 0 h 78"/>
                  <a:gd name="T14" fmla="*/ 66 w 66"/>
                  <a:gd name="T15" fmla="*/ 0 h 78"/>
                  <a:gd name="T16" fmla="*/ 64 w 66"/>
                  <a:gd name="T17" fmla="*/ 12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78"/>
                  <a:gd name="T29" fmla="*/ 66 w 66"/>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78">
                    <a:moveTo>
                      <a:pt x="64" y="12"/>
                    </a:moveTo>
                    <a:lnTo>
                      <a:pt x="39" y="12"/>
                    </a:lnTo>
                    <a:lnTo>
                      <a:pt x="28" y="78"/>
                    </a:lnTo>
                    <a:lnTo>
                      <a:pt x="13" y="78"/>
                    </a:lnTo>
                    <a:lnTo>
                      <a:pt x="24" y="12"/>
                    </a:lnTo>
                    <a:lnTo>
                      <a:pt x="0" y="12"/>
                    </a:lnTo>
                    <a:lnTo>
                      <a:pt x="2" y="0"/>
                    </a:lnTo>
                    <a:lnTo>
                      <a:pt x="66" y="0"/>
                    </a:lnTo>
                    <a:lnTo>
                      <a:pt x="6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48" name="Freeform 23"/>
              <p:cNvSpPr>
                <a:spLocks noChangeArrowheads="1"/>
              </p:cNvSpPr>
              <p:nvPr/>
            </p:nvSpPr>
            <p:spPr bwMode="auto">
              <a:xfrm>
                <a:off x="1466" y="398"/>
                <a:ext cx="64" cy="78"/>
              </a:xfrm>
              <a:custGeom>
                <a:avLst/>
                <a:gdLst>
                  <a:gd name="T0" fmla="*/ 62 w 64"/>
                  <a:gd name="T1" fmla="*/ 12 h 78"/>
                  <a:gd name="T2" fmla="*/ 25 w 64"/>
                  <a:gd name="T3" fmla="*/ 12 h 78"/>
                  <a:gd name="T4" fmla="*/ 22 w 64"/>
                  <a:gd name="T5" fmla="*/ 30 h 78"/>
                  <a:gd name="T6" fmla="*/ 48 w 64"/>
                  <a:gd name="T7" fmla="*/ 30 h 78"/>
                  <a:gd name="T8" fmla="*/ 46 w 64"/>
                  <a:gd name="T9" fmla="*/ 41 h 78"/>
                  <a:gd name="T10" fmla="*/ 21 w 64"/>
                  <a:gd name="T11" fmla="*/ 41 h 78"/>
                  <a:gd name="T12" fmla="*/ 16 w 64"/>
                  <a:gd name="T13" fmla="*/ 65 h 78"/>
                  <a:gd name="T14" fmla="*/ 51 w 64"/>
                  <a:gd name="T15" fmla="*/ 65 h 78"/>
                  <a:gd name="T16" fmla="*/ 49 w 64"/>
                  <a:gd name="T17" fmla="*/ 78 h 78"/>
                  <a:gd name="T18" fmla="*/ 0 w 64"/>
                  <a:gd name="T19" fmla="*/ 78 h 78"/>
                  <a:gd name="T20" fmla="*/ 14 w 64"/>
                  <a:gd name="T21" fmla="*/ 0 h 78"/>
                  <a:gd name="T22" fmla="*/ 64 w 64"/>
                  <a:gd name="T23" fmla="*/ 0 h 78"/>
                  <a:gd name="T24" fmla="*/ 62 w 64"/>
                  <a:gd name="T25" fmla="*/ 12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8"/>
                  <a:gd name="T41" fmla="*/ 64 w 64"/>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8">
                    <a:moveTo>
                      <a:pt x="62" y="12"/>
                    </a:moveTo>
                    <a:lnTo>
                      <a:pt x="25" y="12"/>
                    </a:lnTo>
                    <a:lnTo>
                      <a:pt x="22" y="30"/>
                    </a:lnTo>
                    <a:lnTo>
                      <a:pt x="48" y="30"/>
                    </a:lnTo>
                    <a:lnTo>
                      <a:pt x="46" y="41"/>
                    </a:lnTo>
                    <a:lnTo>
                      <a:pt x="21" y="41"/>
                    </a:lnTo>
                    <a:lnTo>
                      <a:pt x="16" y="65"/>
                    </a:lnTo>
                    <a:lnTo>
                      <a:pt x="51" y="65"/>
                    </a:lnTo>
                    <a:lnTo>
                      <a:pt x="49" y="78"/>
                    </a:lnTo>
                    <a:lnTo>
                      <a:pt x="0" y="78"/>
                    </a:lnTo>
                    <a:lnTo>
                      <a:pt x="14" y="0"/>
                    </a:lnTo>
                    <a:lnTo>
                      <a:pt x="64" y="0"/>
                    </a:lnTo>
                    <a:lnTo>
                      <a:pt x="6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49" name="Freeform 24"/>
              <p:cNvSpPr>
                <a:spLocks noChangeArrowheads="1"/>
              </p:cNvSpPr>
              <p:nvPr/>
            </p:nvSpPr>
            <p:spPr bwMode="auto">
              <a:xfrm>
                <a:off x="1527" y="397"/>
                <a:ext cx="53" cy="81"/>
              </a:xfrm>
              <a:custGeom>
                <a:avLst/>
                <a:gdLst>
                  <a:gd name="T0" fmla="*/ 48 w 53"/>
                  <a:gd name="T1" fmla="*/ 18 h 81"/>
                  <a:gd name="T2" fmla="*/ 35 w 53"/>
                  <a:gd name="T3" fmla="*/ 13 h 81"/>
                  <a:gd name="T4" fmla="*/ 31 w 53"/>
                  <a:gd name="T5" fmla="*/ 13 h 81"/>
                  <a:gd name="T6" fmla="*/ 24 w 53"/>
                  <a:gd name="T7" fmla="*/ 18 h 81"/>
                  <a:gd name="T8" fmla="*/ 23 w 53"/>
                  <a:gd name="T9" fmla="*/ 22 h 81"/>
                  <a:gd name="T10" fmla="*/ 29 w 53"/>
                  <a:gd name="T11" fmla="*/ 32 h 81"/>
                  <a:gd name="T12" fmla="*/ 37 w 53"/>
                  <a:gd name="T13" fmla="*/ 38 h 81"/>
                  <a:gd name="T14" fmla="*/ 43 w 53"/>
                  <a:gd name="T15" fmla="*/ 43 h 81"/>
                  <a:gd name="T16" fmla="*/ 47 w 53"/>
                  <a:gd name="T17" fmla="*/ 48 h 81"/>
                  <a:gd name="T18" fmla="*/ 48 w 53"/>
                  <a:gd name="T19" fmla="*/ 53 h 81"/>
                  <a:gd name="T20" fmla="*/ 50 w 53"/>
                  <a:gd name="T21" fmla="*/ 57 h 81"/>
                  <a:gd name="T22" fmla="*/ 47 w 53"/>
                  <a:gd name="T23" fmla="*/ 67 h 81"/>
                  <a:gd name="T24" fmla="*/ 42 w 53"/>
                  <a:gd name="T25" fmla="*/ 75 h 81"/>
                  <a:gd name="T26" fmla="*/ 32 w 53"/>
                  <a:gd name="T27" fmla="*/ 80 h 81"/>
                  <a:gd name="T28" fmla="*/ 19 w 53"/>
                  <a:gd name="T29" fmla="*/ 81 h 81"/>
                  <a:gd name="T30" fmla="*/ 0 w 53"/>
                  <a:gd name="T31" fmla="*/ 77 h 81"/>
                  <a:gd name="T32" fmla="*/ 5 w 53"/>
                  <a:gd name="T33" fmla="*/ 62 h 81"/>
                  <a:gd name="T34" fmla="*/ 21 w 53"/>
                  <a:gd name="T35" fmla="*/ 69 h 81"/>
                  <a:gd name="T36" fmla="*/ 26 w 53"/>
                  <a:gd name="T37" fmla="*/ 67 h 81"/>
                  <a:gd name="T38" fmla="*/ 31 w 53"/>
                  <a:gd name="T39" fmla="*/ 65 h 81"/>
                  <a:gd name="T40" fmla="*/ 34 w 53"/>
                  <a:gd name="T41" fmla="*/ 59 h 81"/>
                  <a:gd name="T42" fmla="*/ 32 w 53"/>
                  <a:gd name="T43" fmla="*/ 54 h 81"/>
                  <a:gd name="T44" fmla="*/ 19 w 53"/>
                  <a:gd name="T45" fmla="*/ 43 h 81"/>
                  <a:gd name="T46" fmla="*/ 15 w 53"/>
                  <a:gd name="T47" fmla="*/ 38 h 81"/>
                  <a:gd name="T48" fmla="*/ 11 w 53"/>
                  <a:gd name="T49" fmla="*/ 33 h 81"/>
                  <a:gd name="T50" fmla="*/ 8 w 53"/>
                  <a:gd name="T51" fmla="*/ 29 h 81"/>
                  <a:gd name="T52" fmla="*/ 8 w 53"/>
                  <a:gd name="T53" fmla="*/ 24 h 81"/>
                  <a:gd name="T54" fmla="*/ 8 w 53"/>
                  <a:gd name="T55" fmla="*/ 19 h 81"/>
                  <a:gd name="T56" fmla="*/ 13 w 53"/>
                  <a:gd name="T57" fmla="*/ 10 h 81"/>
                  <a:gd name="T58" fmla="*/ 16 w 53"/>
                  <a:gd name="T59" fmla="*/ 6 h 81"/>
                  <a:gd name="T60" fmla="*/ 24 w 53"/>
                  <a:gd name="T61" fmla="*/ 2 h 81"/>
                  <a:gd name="T62" fmla="*/ 34 w 53"/>
                  <a:gd name="T63" fmla="*/ 0 h 81"/>
                  <a:gd name="T64" fmla="*/ 43 w 53"/>
                  <a:gd name="T65" fmla="*/ 2 h 81"/>
                  <a:gd name="T66" fmla="*/ 48 w 53"/>
                  <a:gd name="T67" fmla="*/ 18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81"/>
                  <a:gd name="T104" fmla="*/ 53 w 53"/>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81">
                    <a:moveTo>
                      <a:pt x="48" y="18"/>
                    </a:moveTo>
                    <a:lnTo>
                      <a:pt x="48" y="18"/>
                    </a:lnTo>
                    <a:lnTo>
                      <a:pt x="42" y="14"/>
                    </a:lnTo>
                    <a:lnTo>
                      <a:pt x="35" y="13"/>
                    </a:lnTo>
                    <a:lnTo>
                      <a:pt x="31" y="13"/>
                    </a:lnTo>
                    <a:lnTo>
                      <a:pt x="26" y="14"/>
                    </a:lnTo>
                    <a:lnTo>
                      <a:pt x="24" y="18"/>
                    </a:lnTo>
                    <a:lnTo>
                      <a:pt x="23" y="22"/>
                    </a:lnTo>
                    <a:lnTo>
                      <a:pt x="24" y="27"/>
                    </a:lnTo>
                    <a:lnTo>
                      <a:pt x="29" y="32"/>
                    </a:lnTo>
                    <a:lnTo>
                      <a:pt x="37" y="38"/>
                    </a:lnTo>
                    <a:lnTo>
                      <a:pt x="43" y="43"/>
                    </a:lnTo>
                    <a:lnTo>
                      <a:pt x="47" y="48"/>
                    </a:lnTo>
                    <a:lnTo>
                      <a:pt x="48" y="53"/>
                    </a:lnTo>
                    <a:lnTo>
                      <a:pt x="50" y="57"/>
                    </a:lnTo>
                    <a:lnTo>
                      <a:pt x="48" y="64"/>
                    </a:lnTo>
                    <a:lnTo>
                      <a:pt x="47" y="67"/>
                    </a:lnTo>
                    <a:lnTo>
                      <a:pt x="45" y="72"/>
                    </a:lnTo>
                    <a:lnTo>
                      <a:pt x="42" y="75"/>
                    </a:lnTo>
                    <a:lnTo>
                      <a:pt x="32" y="80"/>
                    </a:lnTo>
                    <a:lnTo>
                      <a:pt x="19" y="81"/>
                    </a:lnTo>
                    <a:lnTo>
                      <a:pt x="10" y="80"/>
                    </a:lnTo>
                    <a:lnTo>
                      <a:pt x="0" y="77"/>
                    </a:lnTo>
                    <a:lnTo>
                      <a:pt x="5" y="62"/>
                    </a:lnTo>
                    <a:lnTo>
                      <a:pt x="13" y="67"/>
                    </a:lnTo>
                    <a:lnTo>
                      <a:pt x="21" y="69"/>
                    </a:lnTo>
                    <a:lnTo>
                      <a:pt x="26" y="67"/>
                    </a:lnTo>
                    <a:lnTo>
                      <a:pt x="31" y="65"/>
                    </a:lnTo>
                    <a:lnTo>
                      <a:pt x="34" y="62"/>
                    </a:lnTo>
                    <a:lnTo>
                      <a:pt x="34" y="59"/>
                    </a:lnTo>
                    <a:lnTo>
                      <a:pt x="32" y="54"/>
                    </a:lnTo>
                    <a:lnTo>
                      <a:pt x="27" y="49"/>
                    </a:lnTo>
                    <a:lnTo>
                      <a:pt x="19" y="43"/>
                    </a:lnTo>
                    <a:lnTo>
                      <a:pt x="15" y="38"/>
                    </a:lnTo>
                    <a:lnTo>
                      <a:pt x="11" y="33"/>
                    </a:lnTo>
                    <a:lnTo>
                      <a:pt x="8" y="29"/>
                    </a:lnTo>
                    <a:lnTo>
                      <a:pt x="8" y="24"/>
                    </a:lnTo>
                    <a:lnTo>
                      <a:pt x="8" y="19"/>
                    </a:lnTo>
                    <a:lnTo>
                      <a:pt x="10" y="14"/>
                    </a:lnTo>
                    <a:lnTo>
                      <a:pt x="13" y="10"/>
                    </a:lnTo>
                    <a:lnTo>
                      <a:pt x="16" y="6"/>
                    </a:lnTo>
                    <a:lnTo>
                      <a:pt x="19" y="3"/>
                    </a:lnTo>
                    <a:lnTo>
                      <a:pt x="24" y="2"/>
                    </a:lnTo>
                    <a:lnTo>
                      <a:pt x="34" y="0"/>
                    </a:lnTo>
                    <a:lnTo>
                      <a:pt x="43" y="2"/>
                    </a:lnTo>
                    <a:lnTo>
                      <a:pt x="53" y="3"/>
                    </a:lnTo>
                    <a:lnTo>
                      <a:pt x="4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50" name="Freeform 25"/>
              <p:cNvSpPr>
                <a:spLocks noChangeArrowheads="1"/>
              </p:cNvSpPr>
              <p:nvPr/>
            </p:nvSpPr>
            <p:spPr bwMode="auto">
              <a:xfrm>
                <a:off x="1582" y="398"/>
                <a:ext cx="65" cy="78"/>
              </a:xfrm>
              <a:custGeom>
                <a:avLst/>
                <a:gdLst>
                  <a:gd name="T0" fmla="*/ 63 w 65"/>
                  <a:gd name="T1" fmla="*/ 12 h 78"/>
                  <a:gd name="T2" fmla="*/ 27 w 65"/>
                  <a:gd name="T3" fmla="*/ 12 h 78"/>
                  <a:gd name="T4" fmla="*/ 24 w 65"/>
                  <a:gd name="T5" fmla="*/ 30 h 78"/>
                  <a:gd name="T6" fmla="*/ 49 w 65"/>
                  <a:gd name="T7" fmla="*/ 30 h 78"/>
                  <a:gd name="T8" fmla="*/ 48 w 65"/>
                  <a:gd name="T9" fmla="*/ 41 h 78"/>
                  <a:gd name="T10" fmla="*/ 22 w 65"/>
                  <a:gd name="T11" fmla="*/ 41 h 78"/>
                  <a:gd name="T12" fmla="*/ 17 w 65"/>
                  <a:gd name="T13" fmla="*/ 65 h 78"/>
                  <a:gd name="T14" fmla="*/ 52 w 65"/>
                  <a:gd name="T15" fmla="*/ 65 h 78"/>
                  <a:gd name="T16" fmla="*/ 51 w 65"/>
                  <a:gd name="T17" fmla="*/ 78 h 78"/>
                  <a:gd name="T18" fmla="*/ 0 w 65"/>
                  <a:gd name="T19" fmla="*/ 78 h 78"/>
                  <a:gd name="T20" fmla="*/ 14 w 65"/>
                  <a:gd name="T21" fmla="*/ 0 h 78"/>
                  <a:gd name="T22" fmla="*/ 65 w 65"/>
                  <a:gd name="T23" fmla="*/ 0 h 78"/>
                  <a:gd name="T24" fmla="*/ 63 w 65"/>
                  <a:gd name="T25" fmla="*/ 12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78"/>
                  <a:gd name="T41" fmla="*/ 65 w 65"/>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78">
                    <a:moveTo>
                      <a:pt x="63" y="12"/>
                    </a:moveTo>
                    <a:lnTo>
                      <a:pt x="27" y="12"/>
                    </a:lnTo>
                    <a:lnTo>
                      <a:pt x="24" y="30"/>
                    </a:lnTo>
                    <a:lnTo>
                      <a:pt x="49" y="30"/>
                    </a:lnTo>
                    <a:lnTo>
                      <a:pt x="48" y="41"/>
                    </a:lnTo>
                    <a:lnTo>
                      <a:pt x="22" y="41"/>
                    </a:lnTo>
                    <a:lnTo>
                      <a:pt x="17" y="65"/>
                    </a:lnTo>
                    <a:lnTo>
                      <a:pt x="52" y="65"/>
                    </a:lnTo>
                    <a:lnTo>
                      <a:pt x="51" y="78"/>
                    </a:lnTo>
                    <a:lnTo>
                      <a:pt x="0" y="78"/>
                    </a:lnTo>
                    <a:lnTo>
                      <a:pt x="14" y="0"/>
                    </a:lnTo>
                    <a:lnTo>
                      <a:pt x="65" y="0"/>
                    </a:lnTo>
                    <a:lnTo>
                      <a:pt x="6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sp>
            <p:nvSpPr>
              <p:cNvPr id="51" name="Freeform 26"/>
              <p:cNvSpPr>
                <a:spLocks noChangeArrowheads="1"/>
              </p:cNvSpPr>
              <p:nvPr/>
            </p:nvSpPr>
            <p:spPr bwMode="auto">
              <a:xfrm>
                <a:off x="1639" y="397"/>
                <a:ext cx="64" cy="80"/>
              </a:xfrm>
              <a:custGeom>
                <a:avLst/>
                <a:gdLst>
                  <a:gd name="T0" fmla="*/ 19 w 64"/>
                  <a:gd name="T1" fmla="*/ 51 h 80"/>
                  <a:gd name="T2" fmla="*/ 14 w 64"/>
                  <a:gd name="T3" fmla="*/ 80 h 80"/>
                  <a:gd name="T4" fmla="*/ 0 w 64"/>
                  <a:gd name="T5" fmla="*/ 80 h 80"/>
                  <a:gd name="T6" fmla="*/ 14 w 64"/>
                  <a:gd name="T7" fmla="*/ 2 h 80"/>
                  <a:gd name="T8" fmla="*/ 14 w 64"/>
                  <a:gd name="T9" fmla="*/ 2 h 80"/>
                  <a:gd name="T10" fmla="*/ 32 w 64"/>
                  <a:gd name="T11" fmla="*/ 0 h 80"/>
                  <a:gd name="T12" fmla="*/ 32 w 64"/>
                  <a:gd name="T13" fmla="*/ 0 h 80"/>
                  <a:gd name="T14" fmla="*/ 46 w 64"/>
                  <a:gd name="T15" fmla="*/ 2 h 80"/>
                  <a:gd name="T16" fmla="*/ 51 w 64"/>
                  <a:gd name="T17" fmla="*/ 3 h 80"/>
                  <a:gd name="T18" fmla="*/ 56 w 64"/>
                  <a:gd name="T19" fmla="*/ 6 h 80"/>
                  <a:gd name="T20" fmla="*/ 59 w 64"/>
                  <a:gd name="T21" fmla="*/ 10 h 80"/>
                  <a:gd name="T22" fmla="*/ 61 w 64"/>
                  <a:gd name="T23" fmla="*/ 13 h 80"/>
                  <a:gd name="T24" fmla="*/ 62 w 64"/>
                  <a:gd name="T25" fmla="*/ 18 h 80"/>
                  <a:gd name="T26" fmla="*/ 64 w 64"/>
                  <a:gd name="T27" fmla="*/ 24 h 80"/>
                  <a:gd name="T28" fmla="*/ 64 w 64"/>
                  <a:gd name="T29" fmla="*/ 24 h 80"/>
                  <a:gd name="T30" fmla="*/ 62 w 64"/>
                  <a:gd name="T31" fmla="*/ 30 h 80"/>
                  <a:gd name="T32" fmla="*/ 61 w 64"/>
                  <a:gd name="T33" fmla="*/ 35 h 80"/>
                  <a:gd name="T34" fmla="*/ 58 w 64"/>
                  <a:gd name="T35" fmla="*/ 40 h 80"/>
                  <a:gd name="T36" fmla="*/ 54 w 64"/>
                  <a:gd name="T37" fmla="*/ 45 h 80"/>
                  <a:gd name="T38" fmla="*/ 54 w 64"/>
                  <a:gd name="T39" fmla="*/ 45 h 80"/>
                  <a:gd name="T40" fmla="*/ 48 w 64"/>
                  <a:gd name="T41" fmla="*/ 48 h 80"/>
                  <a:gd name="T42" fmla="*/ 43 w 64"/>
                  <a:gd name="T43" fmla="*/ 49 h 80"/>
                  <a:gd name="T44" fmla="*/ 37 w 64"/>
                  <a:gd name="T45" fmla="*/ 51 h 80"/>
                  <a:gd name="T46" fmla="*/ 29 w 64"/>
                  <a:gd name="T47" fmla="*/ 53 h 80"/>
                  <a:gd name="T48" fmla="*/ 29 w 64"/>
                  <a:gd name="T49" fmla="*/ 53 h 80"/>
                  <a:gd name="T50" fmla="*/ 19 w 64"/>
                  <a:gd name="T51" fmla="*/ 51 h 80"/>
                  <a:gd name="T52" fmla="*/ 19 w 64"/>
                  <a:gd name="T53" fmla="*/ 51 h 80"/>
                  <a:gd name="T54" fmla="*/ 27 w 64"/>
                  <a:gd name="T55" fmla="*/ 13 h 80"/>
                  <a:gd name="T56" fmla="*/ 22 w 64"/>
                  <a:gd name="T57" fmla="*/ 40 h 80"/>
                  <a:gd name="T58" fmla="*/ 22 w 64"/>
                  <a:gd name="T59" fmla="*/ 40 h 80"/>
                  <a:gd name="T60" fmla="*/ 29 w 64"/>
                  <a:gd name="T61" fmla="*/ 40 h 80"/>
                  <a:gd name="T62" fmla="*/ 29 w 64"/>
                  <a:gd name="T63" fmla="*/ 40 h 80"/>
                  <a:gd name="T64" fmla="*/ 37 w 64"/>
                  <a:gd name="T65" fmla="*/ 38 h 80"/>
                  <a:gd name="T66" fmla="*/ 43 w 64"/>
                  <a:gd name="T67" fmla="*/ 37 h 80"/>
                  <a:gd name="T68" fmla="*/ 43 w 64"/>
                  <a:gd name="T69" fmla="*/ 37 h 80"/>
                  <a:gd name="T70" fmla="*/ 48 w 64"/>
                  <a:gd name="T71" fmla="*/ 32 h 80"/>
                  <a:gd name="T72" fmla="*/ 50 w 64"/>
                  <a:gd name="T73" fmla="*/ 26 h 80"/>
                  <a:gd name="T74" fmla="*/ 50 w 64"/>
                  <a:gd name="T75" fmla="*/ 26 h 80"/>
                  <a:gd name="T76" fmla="*/ 48 w 64"/>
                  <a:gd name="T77" fmla="*/ 19 h 80"/>
                  <a:gd name="T78" fmla="*/ 45 w 64"/>
                  <a:gd name="T79" fmla="*/ 16 h 80"/>
                  <a:gd name="T80" fmla="*/ 42 w 64"/>
                  <a:gd name="T81" fmla="*/ 13 h 80"/>
                  <a:gd name="T82" fmla="*/ 35 w 64"/>
                  <a:gd name="T83" fmla="*/ 13 h 80"/>
                  <a:gd name="T84" fmla="*/ 35 w 64"/>
                  <a:gd name="T85" fmla="*/ 13 h 80"/>
                  <a:gd name="T86" fmla="*/ 27 w 64"/>
                  <a:gd name="T87" fmla="*/ 13 h 80"/>
                  <a:gd name="T88" fmla="*/ 27 w 64"/>
                  <a:gd name="T89" fmla="*/ 13 h 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80"/>
                  <a:gd name="T137" fmla="*/ 64 w 64"/>
                  <a:gd name="T138" fmla="*/ 80 h 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80">
                    <a:moveTo>
                      <a:pt x="19" y="51"/>
                    </a:moveTo>
                    <a:lnTo>
                      <a:pt x="14" y="80"/>
                    </a:lnTo>
                    <a:lnTo>
                      <a:pt x="0" y="80"/>
                    </a:lnTo>
                    <a:lnTo>
                      <a:pt x="14" y="2"/>
                    </a:lnTo>
                    <a:lnTo>
                      <a:pt x="32" y="0"/>
                    </a:lnTo>
                    <a:lnTo>
                      <a:pt x="46" y="2"/>
                    </a:lnTo>
                    <a:lnTo>
                      <a:pt x="51" y="3"/>
                    </a:lnTo>
                    <a:lnTo>
                      <a:pt x="56" y="6"/>
                    </a:lnTo>
                    <a:lnTo>
                      <a:pt x="59" y="10"/>
                    </a:lnTo>
                    <a:lnTo>
                      <a:pt x="61" y="13"/>
                    </a:lnTo>
                    <a:lnTo>
                      <a:pt x="62" y="18"/>
                    </a:lnTo>
                    <a:lnTo>
                      <a:pt x="64" y="24"/>
                    </a:lnTo>
                    <a:lnTo>
                      <a:pt x="62" y="30"/>
                    </a:lnTo>
                    <a:lnTo>
                      <a:pt x="61" y="35"/>
                    </a:lnTo>
                    <a:lnTo>
                      <a:pt x="58" y="40"/>
                    </a:lnTo>
                    <a:lnTo>
                      <a:pt x="54" y="45"/>
                    </a:lnTo>
                    <a:lnTo>
                      <a:pt x="48" y="48"/>
                    </a:lnTo>
                    <a:lnTo>
                      <a:pt x="43" y="49"/>
                    </a:lnTo>
                    <a:lnTo>
                      <a:pt x="37" y="51"/>
                    </a:lnTo>
                    <a:lnTo>
                      <a:pt x="29" y="53"/>
                    </a:lnTo>
                    <a:lnTo>
                      <a:pt x="19" y="51"/>
                    </a:lnTo>
                    <a:close/>
                    <a:moveTo>
                      <a:pt x="27" y="13"/>
                    </a:moveTo>
                    <a:lnTo>
                      <a:pt x="22" y="40"/>
                    </a:lnTo>
                    <a:lnTo>
                      <a:pt x="29" y="40"/>
                    </a:lnTo>
                    <a:lnTo>
                      <a:pt x="37" y="38"/>
                    </a:lnTo>
                    <a:lnTo>
                      <a:pt x="43" y="37"/>
                    </a:lnTo>
                    <a:lnTo>
                      <a:pt x="48" y="32"/>
                    </a:lnTo>
                    <a:lnTo>
                      <a:pt x="50" y="26"/>
                    </a:lnTo>
                    <a:lnTo>
                      <a:pt x="48" y="19"/>
                    </a:lnTo>
                    <a:lnTo>
                      <a:pt x="45" y="16"/>
                    </a:lnTo>
                    <a:lnTo>
                      <a:pt x="42" y="13"/>
                    </a:lnTo>
                    <a:lnTo>
                      <a:pt x="35" y="13"/>
                    </a:lnTo>
                    <a:lnTo>
                      <a:pt x="2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lnSpc>
                    <a:spcPct val="31000"/>
                  </a:lnSpc>
                  <a:buClr>
                    <a:srgbClr val="000000"/>
                  </a:buClr>
                  <a:buSzPct val="100000"/>
                  <a:buFont typeface="Times New Roman" pitchFamily="18" charset="0"/>
                  <a:buNone/>
                </a:pPr>
                <a:endParaRPr lang="en-US">
                  <a:solidFill>
                    <a:srgbClr val="FFFFFF"/>
                  </a:solidFill>
                  <a:latin typeface="Arial" pitchFamily="34" charset="0"/>
                  <a:cs typeface="Arial" pitchFamily="34" charset="0"/>
                </a:endParaRPr>
              </a:p>
            </p:txBody>
          </p:sp>
        </p:grpSp>
        <p:pic>
          <p:nvPicPr>
            <p:cNvPr id="3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 y="249"/>
              <a:ext cx="39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4"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6" y="283"/>
              <a:ext cx="56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Freeform 1"/>
          <p:cNvSpPr/>
          <p:nvPr/>
        </p:nvSpPr>
        <p:spPr>
          <a:xfrm>
            <a:off x="390525" y="1024218"/>
            <a:ext cx="7537234" cy="5858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72000" rIns="0" bIns="0" anchor="ctr" compatLnSpc="0">
            <a:spAutoFit/>
          </a:bodyPr>
          <a:lstStyle/>
          <a:p>
            <a:pPr fontAlgn="auto">
              <a:lnSpc>
                <a:spcPct val="87000"/>
              </a:lnSpc>
              <a:spcBef>
                <a:spcPts val="0"/>
              </a:spcBef>
              <a:spcAft>
                <a:spcPts val="0"/>
              </a:spcAft>
              <a:defRPr/>
            </a:pPr>
            <a:r>
              <a:rPr lang="en-GB" sz="4000" dirty="0">
                <a:solidFill>
                  <a:srgbClr val="000000"/>
                </a:solidFill>
                <a:latin typeface="Arial" pitchFamily="34" charset="0"/>
                <a:ea typeface="Arial Unicode MS" pitchFamily="2"/>
                <a:cs typeface="Arial" pitchFamily="34" charset="0"/>
              </a:rPr>
              <a:t>Round and Round with Rocks</a:t>
            </a:r>
          </a:p>
        </p:txBody>
      </p:sp>
      <p:sp>
        <p:nvSpPr>
          <p:cNvPr id="3" name="Freeform 2"/>
          <p:cNvSpPr/>
          <p:nvPr/>
        </p:nvSpPr>
        <p:spPr>
          <a:xfrm>
            <a:off x="390525" y="1738313"/>
            <a:ext cx="7412947" cy="36043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39240" rIns="0" bIns="0" compatLnSpc="0">
            <a:spAutoFit/>
          </a:bodyPr>
          <a:lstStyle/>
          <a:p>
            <a:pPr marL="266700" indent="-266700" fontAlgn="auto">
              <a:spcBef>
                <a:spcPts val="800"/>
              </a:spcBef>
              <a:spcAft>
                <a:spcPts val="0"/>
              </a:spcAft>
              <a:defRPr/>
            </a:pPr>
            <a:r>
              <a:rPr lang="en-GB" sz="2400" dirty="0">
                <a:solidFill>
                  <a:srgbClr val="000000"/>
                </a:solidFill>
                <a:latin typeface="Arial" pitchFamily="34" charset="0"/>
                <a:ea typeface="Arial Unicode MS" pitchFamily="2"/>
                <a:cs typeface="Arial" pitchFamily="34" charset="0"/>
              </a:rPr>
              <a:t>In this session:</a:t>
            </a:r>
          </a:p>
          <a:p>
            <a:pPr marL="266700" lvl="1" indent="-266700" fontAlgn="auto">
              <a:spcBef>
                <a:spcPts val="800"/>
              </a:spcBef>
              <a:spcAft>
                <a:spcPts val="0"/>
              </a:spcAft>
              <a:buClr>
                <a:srgbClr val="000000"/>
              </a:buClr>
              <a:buSzPct val="100000"/>
              <a:buFont typeface="Arial" pitchFamily="34"/>
              <a:buChar char="•"/>
              <a:defRPr/>
            </a:pPr>
            <a:r>
              <a:rPr lang="en-GB" sz="2400" dirty="0">
                <a:solidFill>
                  <a:srgbClr val="000000"/>
                </a:solidFill>
                <a:latin typeface="Arial" pitchFamily="34" charset="0"/>
                <a:ea typeface="Arial Unicode MS" pitchFamily="2"/>
                <a:cs typeface="Arial" pitchFamily="34" charset="0"/>
              </a:rPr>
              <a:t>Geological Time Scale</a:t>
            </a:r>
          </a:p>
          <a:p>
            <a:pPr marL="266700" lvl="1" indent="-266700" fontAlgn="auto">
              <a:spcBef>
                <a:spcPts val="800"/>
              </a:spcBef>
              <a:spcAft>
                <a:spcPts val="0"/>
              </a:spcAft>
              <a:buClr>
                <a:srgbClr val="000000"/>
              </a:buClr>
              <a:buSzPct val="100000"/>
              <a:buFont typeface="Arial" pitchFamily="34"/>
              <a:buChar char="•"/>
              <a:defRPr/>
            </a:pPr>
            <a:r>
              <a:rPr lang="en-GB" sz="2400" dirty="0">
                <a:solidFill>
                  <a:srgbClr val="000000"/>
                </a:solidFill>
                <a:latin typeface="Arial" pitchFamily="34" charset="0"/>
                <a:ea typeface="Arial Unicode MS" pitchFamily="2"/>
                <a:cs typeface="Arial" pitchFamily="34" charset="0"/>
              </a:rPr>
              <a:t>Plate Tectonics</a:t>
            </a:r>
          </a:p>
          <a:p>
            <a:pPr marL="266700" lvl="1" indent="-266700" fontAlgn="auto">
              <a:spcBef>
                <a:spcPts val="800"/>
              </a:spcBef>
              <a:spcAft>
                <a:spcPts val="0"/>
              </a:spcAft>
              <a:buClr>
                <a:srgbClr val="000000"/>
              </a:buClr>
              <a:buSzPct val="100000"/>
              <a:buFont typeface="Arial" pitchFamily="34"/>
              <a:buChar char="•"/>
              <a:defRPr/>
            </a:pPr>
            <a:r>
              <a:rPr lang="en-GB" sz="2400" dirty="0">
                <a:solidFill>
                  <a:srgbClr val="000000"/>
                </a:solidFill>
                <a:latin typeface="Arial" pitchFamily="34" charset="0"/>
                <a:ea typeface="Arial Unicode MS" pitchFamily="2"/>
                <a:cs typeface="Arial" pitchFamily="34" charset="0"/>
              </a:rPr>
              <a:t>Rock Cycle</a:t>
            </a:r>
          </a:p>
          <a:p>
            <a:pPr marL="541338" lvl="3" indent="-274638" fontAlgn="auto">
              <a:spcBef>
                <a:spcPts val="400"/>
              </a:spcBef>
              <a:spcAft>
                <a:spcPts val="0"/>
              </a:spcAft>
              <a:buClr>
                <a:srgbClr val="000000"/>
              </a:buClr>
              <a:buSzPct val="100000"/>
              <a:buFont typeface="Arial" pitchFamily="34"/>
              <a:buChar char="–"/>
              <a:defRPr/>
            </a:pPr>
            <a:r>
              <a:rPr lang="en-GB" sz="2000" dirty="0">
                <a:solidFill>
                  <a:srgbClr val="000000"/>
                </a:solidFill>
                <a:latin typeface="Arial" pitchFamily="34" charset="0"/>
                <a:ea typeface="Arial" pitchFamily="2"/>
                <a:cs typeface="Arial" pitchFamily="34" charset="0"/>
              </a:rPr>
              <a:t>Igneous, Metamorphic and Sedimentary Rocks</a:t>
            </a:r>
          </a:p>
          <a:p>
            <a:pPr marL="541338" lvl="3" indent="-274638" fontAlgn="auto">
              <a:spcBef>
                <a:spcPts val="400"/>
              </a:spcBef>
              <a:spcAft>
                <a:spcPts val="0"/>
              </a:spcAft>
              <a:buClr>
                <a:srgbClr val="000000"/>
              </a:buClr>
              <a:buSzPct val="100000"/>
              <a:buFont typeface="Arial" pitchFamily="34"/>
              <a:buChar char="–"/>
              <a:defRPr/>
            </a:pPr>
            <a:r>
              <a:rPr lang="en-GB" sz="2000" dirty="0">
                <a:solidFill>
                  <a:srgbClr val="000000"/>
                </a:solidFill>
                <a:latin typeface="Arial" pitchFamily="34" charset="0"/>
                <a:ea typeface="Arial" pitchFamily="2"/>
                <a:cs typeface="Arial" pitchFamily="34" charset="0"/>
              </a:rPr>
              <a:t>Principles of Stratigraphy</a:t>
            </a:r>
          </a:p>
          <a:p>
            <a:pPr marL="541338" lvl="3" indent="-274638" fontAlgn="auto">
              <a:spcBef>
                <a:spcPts val="400"/>
              </a:spcBef>
              <a:spcAft>
                <a:spcPts val="0"/>
              </a:spcAft>
              <a:buClr>
                <a:srgbClr val="000000"/>
              </a:buClr>
              <a:buSzPct val="100000"/>
              <a:buFont typeface="Arial" pitchFamily="34"/>
              <a:buChar char="–"/>
              <a:defRPr/>
            </a:pPr>
            <a:r>
              <a:rPr lang="en-GB" sz="2000" dirty="0">
                <a:solidFill>
                  <a:srgbClr val="000000"/>
                </a:solidFill>
                <a:latin typeface="Arial" pitchFamily="34" charset="0"/>
                <a:ea typeface="Arial" pitchFamily="2"/>
                <a:cs typeface="Arial" pitchFamily="34" charset="0"/>
              </a:rPr>
              <a:t>Geological Cross-sections</a:t>
            </a:r>
          </a:p>
          <a:p>
            <a:pPr marL="541338" lvl="3" indent="-274638" fontAlgn="auto">
              <a:spcBef>
                <a:spcPts val="400"/>
              </a:spcBef>
              <a:spcAft>
                <a:spcPts val="0"/>
              </a:spcAft>
              <a:buClr>
                <a:srgbClr val="000000"/>
              </a:buClr>
              <a:buSzPct val="100000"/>
              <a:buFont typeface="Arial" pitchFamily="34"/>
              <a:buChar char="–"/>
              <a:defRPr/>
            </a:pPr>
            <a:r>
              <a:rPr lang="en-GB" sz="2000" dirty="0">
                <a:solidFill>
                  <a:srgbClr val="000000"/>
                </a:solidFill>
                <a:latin typeface="Arial" pitchFamily="34" charset="0"/>
                <a:ea typeface="Arial" pitchFamily="2"/>
                <a:cs typeface="Arial" pitchFamily="34" charset="0"/>
              </a:rPr>
              <a:t>Intrusive and extrusive igneous rocks</a:t>
            </a:r>
          </a:p>
          <a:p>
            <a:pPr marL="266700" lvl="1" indent="-266700" fontAlgn="auto">
              <a:spcBef>
                <a:spcPts val="800"/>
              </a:spcBef>
              <a:spcAft>
                <a:spcPts val="0"/>
              </a:spcAft>
              <a:buClr>
                <a:srgbClr val="000000"/>
              </a:buClr>
              <a:buSzPct val="100000"/>
              <a:buFont typeface="Arial" pitchFamily="34"/>
              <a:buChar char="•"/>
              <a:defRPr/>
            </a:pPr>
            <a:r>
              <a:rPr lang="en-GB" sz="2400" dirty="0">
                <a:solidFill>
                  <a:srgbClr val="000000"/>
                </a:solidFill>
                <a:latin typeface="Arial" pitchFamily="34" charset="0"/>
                <a:ea typeface="Arial Unicode MS" pitchFamily="2"/>
                <a:cs typeface="Arial" pitchFamily="34" charset="0"/>
              </a:rPr>
              <a:t>Resources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Freeform 1"/>
          <p:cNvSpPr/>
          <p:nvPr/>
        </p:nvSpPr>
        <p:spPr>
          <a:xfrm>
            <a:off x="390525" y="998538"/>
            <a:ext cx="3666570" cy="5858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72000" rIns="0" bIns="0" anchor="ctr" compatLnSpc="0">
            <a:spAutoFit/>
          </a:bodyPr>
          <a:lstStyle/>
          <a:p>
            <a:pPr fontAlgn="auto">
              <a:lnSpc>
                <a:spcPct val="87000"/>
              </a:lnSpc>
              <a:spcBef>
                <a:spcPts val="0"/>
              </a:spcBef>
              <a:spcAft>
                <a:spcPts val="0"/>
              </a:spcAft>
              <a:defRPr/>
            </a:pPr>
            <a:r>
              <a:rPr lang="en-GB" sz="4000" dirty="0">
                <a:solidFill>
                  <a:srgbClr val="000000"/>
                </a:solidFill>
                <a:latin typeface="Arial" pitchFamily="34" charset="0"/>
                <a:ea typeface="Arial Unicode MS" pitchFamily="2"/>
                <a:cs typeface="Arial" pitchFamily="34" charset="0"/>
              </a:rPr>
              <a:t>Deep time</a:t>
            </a:r>
          </a:p>
        </p:txBody>
      </p:sp>
      <p:sp>
        <p:nvSpPr>
          <p:cNvPr id="3" name="Freeform 2"/>
          <p:cNvSpPr/>
          <p:nvPr/>
        </p:nvSpPr>
        <p:spPr>
          <a:xfrm>
            <a:off x="363600" y="1738313"/>
            <a:ext cx="4208400" cy="4859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39240" rIns="0" bIns="0" compatLnSpc="0"/>
          <a:lstStyle/>
          <a:p>
            <a:pPr marL="266700" indent="-266700" fontAlgn="auto">
              <a:spcBef>
                <a:spcPts val="800"/>
              </a:spcBef>
              <a:spcAft>
                <a:spcPts val="0"/>
              </a:spcAft>
              <a:defRPr/>
            </a:pPr>
            <a:r>
              <a:rPr lang="en-GB" sz="2400" dirty="0">
                <a:solidFill>
                  <a:srgbClr val="000000"/>
                </a:solidFill>
                <a:latin typeface="Arial" pitchFamily="34" charset="0"/>
                <a:ea typeface="Arial Unicode MS" pitchFamily="2"/>
                <a:cs typeface="Arial" pitchFamily="34" charset="0"/>
              </a:rPr>
              <a:t>What is geological time?</a:t>
            </a:r>
          </a:p>
          <a:p>
            <a:pPr marL="266700" lvl="1" indent="-266700" fontAlgn="auto">
              <a:spcBef>
                <a:spcPts val="800"/>
              </a:spcBef>
              <a:spcAft>
                <a:spcPts val="0"/>
              </a:spcAft>
              <a:buClr>
                <a:srgbClr val="000000"/>
              </a:buClr>
              <a:buSzPct val="100000"/>
              <a:buFont typeface="Arial" pitchFamily="34"/>
              <a:buChar char="•"/>
              <a:defRPr/>
            </a:pPr>
            <a:r>
              <a:rPr lang="en-GB" sz="2400" dirty="0">
                <a:solidFill>
                  <a:srgbClr val="000000"/>
                </a:solidFill>
                <a:latin typeface="Arial" pitchFamily="34" charset="0"/>
                <a:ea typeface="Arial Unicode MS" pitchFamily="2"/>
                <a:cs typeface="Arial" pitchFamily="34" charset="0"/>
              </a:rPr>
              <a:t>The age of planet Earth</a:t>
            </a:r>
          </a:p>
          <a:p>
            <a:pPr marL="541338" lvl="3" indent="-274638" fontAlgn="auto">
              <a:spcBef>
                <a:spcPts val="400"/>
              </a:spcBef>
              <a:spcAft>
                <a:spcPts val="0"/>
              </a:spcAft>
              <a:buClr>
                <a:srgbClr val="000000"/>
              </a:buClr>
              <a:buSzPct val="100000"/>
              <a:buFont typeface="Arial" pitchFamily="34"/>
              <a:buChar char="–"/>
              <a:defRPr/>
            </a:pPr>
            <a:r>
              <a:rPr lang="en-GB" sz="2400" dirty="0">
                <a:solidFill>
                  <a:srgbClr val="000000"/>
                </a:solidFill>
                <a:latin typeface="Arial" pitchFamily="34" charset="0"/>
                <a:ea typeface="Arial" pitchFamily="2"/>
                <a:cs typeface="Arial" pitchFamily="34" charset="0"/>
              </a:rPr>
              <a:t>Close to 4.6 billion years</a:t>
            </a:r>
          </a:p>
          <a:p>
            <a:pPr marL="266700" lvl="3" indent="-266700" fontAlgn="auto">
              <a:spcBef>
                <a:spcPts val="800"/>
              </a:spcBef>
              <a:spcAft>
                <a:spcPts val="0"/>
              </a:spcAft>
              <a:buClr>
                <a:srgbClr val="000000"/>
              </a:buClr>
              <a:buSzPct val="100000"/>
              <a:buFont typeface="Arial" pitchFamily="34"/>
              <a:buChar char="•"/>
              <a:defRPr/>
            </a:pPr>
            <a:r>
              <a:rPr lang="en-GB" dirty="0">
                <a:solidFill>
                  <a:srgbClr val="000000"/>
                </a:solidFill>
                <a:latin typeface="Arial" pitchFamily="34" charset="0"/>
                <a:ea typeface="Arial" pitchFamily="2"/>
                <a:cs typeface="Arial" pitchFamily="34" charset="0"/>
              </a:rPr>
              <a:t>Absolute dates based on</a:t>
            </a:r>
          </a:p>
          <a:p>
            <a:pPr marL="541338" lvl="5" indent="-274638">
              <a:spcBef>
                <a:spcPts val="400"/>
              </a:spcBef>
              <a:buClr>
                <a:srgbClr val="000000"/>
              </a:buClr>
              <a:buSzPct val="100000"/>
              <a:buFont typeface="Arial" pitchFamily="34"/>
              <a:buChar char="–"/>
              <a:defRPr/>
            </a:pPr>
            <a:r>
              <a:rPr lang="en-GB" dirty="0">
                <a:solidFill>
                  <a:srgbClr val="000000"/>
                </a:solidFill>
                <a:latin typeface="Arial" pitchFamily="34" charset="0"/>
                <a:ea typeface="Arial" pitchFamily="2"/>
                <a:cs typeface="Arial" pitchFamily="34" charset="0"/>
              </a:rPr>
              <a:t>Based on radioactive decay</a:t>
            </a:r>
          </a:p>
          <a:p>
            <a:pPr marL="541338" lvl="5" indent="-274638">
              <a:spcBef>
                <a:spcPts val="400"/>
              </a:spcBef>
              <a:buClr>
                <a:srgbClr val="000000"/>
              </a:buClr>
              <a:buSzPct val="100000"/>
              <a:buFont typeface="Arial" pitchFamily="34"/>
              <a:buChar char="–"/>
              <a:defRPr/>
            </a:pPr>
            <a:r>
              <a:rPr lang="en-GB" dirty="0">
                <a:solidFill>
                  <a:srgbClr val="000000"/>
                </a:solidFill>
                <a:latin typeface="Arial" pitchFamily="34" charset="0"/>
                <a:ea typeface="Arial" pitchFamily="2"/>
                <a:cs typeface="Arial" pitchFamily="34" charset="0"/>
              </a:rPr>
              <a:t>Tight correlation with radiometric dates</a:t>
            </a:r>
          </a:p>
          <a:p>
            <a:pPr marL="266700" lvl="3" indent="-266700" fontAlgn="auto">
              <a:spcBef>
                <a:spcPts val="800"/>
              </a:spcBef>
              <a:spcAft>
                <a:spcPts val="0"/>
              </a:spcAft>
              <a:buClr>
                <a:srgbClr val="000000"/>
              </a:buClr>
              <a:buSzPct val="100000"/>
              <a:buFont typeface="Arial" pitchFamily="34"/>
              <a:buChar char="•"/>
              <a:defRPr/>
            </a:pPr>
            <a:r>
              <a:rPr lang="en-GB" dirty="0">
                <a:solidFill>
                  <a:srgbClr val="000000"/>
                </a:solidFill>
                <a:latin typeface="Arial" pitchFamily="34" charset="0"/>
                <a:ea typeface="Arial" pitchFamily="2"/>
                <a:cs typeface="Arial" pitchFamily="34" charset="0"/>
              </a:rPr>
              <a:t>Relative dates based on</a:t>
            </a:r>
          </a:p>
          <a:p>
            <a:pPr marL="541338" lvl="5" indent="-274638">
              <a:spcBef>
                <a:spcPts val="400"/>
              </a:spcBef>
              <a:buClr>
                <a:srgbClr val="000000"/>
              </a:buClr>
              <a:buSzPct val="100000"/>
              <a:buFont typeface="Arial" pitchFamily="34"/>
              <a:buChar char="–"/>
              <a:defRPr/>
            </a:pPr>
            <a:r>
              <a:rPr lang="en-GB" dirty="0">
                <a:solidFill>
                  <a:srgbClr val="000000"/>
                </a:solidFill>
                <a:latin typeface="Arial" pitchFamily="34" charset="0"/>
                <a:ea typeface="Arial" pitchFamily="2"/>
                <a:cs typeface="Arial" pitchFamily="34" charset="0"/>
              </a:rPr>
              <a:t>Sequences in the rock record</a:t>
            </a:r>
          </a:p>
          <a:p>
            <a:pPr marL="808038" lvl="7" indent="-266700">
              <a:spcBef>
                <a:spcPts val="400"/>
              </a:spcBef>
              <a:buClr>
                <a:srgbClr val="000000"/>
              </a:buClr>
              <a:buSzPct val="100000"/>
              <a:buFont typeface="Arial" pitchFamily="34"/>
              <a:buChar char="»"/>
              <a:defRPr/>
            </a:pPr>
            <a:r>
              <a:rPr lang="en-GB" dirty="0">
                <a:solidFill>
                  <a:srgbClr val="000000"/>
                </a:solidFill>
                <a:latin typeface="Arial" pitchFamily="34" charset="0"/>
                <a:ea typeface="Arial" pitchFamily="2"/>
                <a:cs typeface="Arial" pitchFamily="34" charset="0"/>
              </a:rPr>
              <a:t>Layering, Fossils, Cross-cutting</a:t>
            </a:r>
          </a:p>
          <a:p>
            <a:pPr marL="808038" lvl="7" indent="-266700">
              <a:spcBef>
                <a:spcPts val="400"/>
              </a:spcBef>
              <a:buClr>
                <a:srgbClr val="000000"/>
              </a:buClr>
              <a:buSzPct val="100000"/>
              <a:buFont typeface="Arial" pitchFamily="34"/>
              <a:buChar char="»"/>
              <a:defRPr/>
            </a:pPr>
            <a:r>
              <a:rPr lang="en-GB" dirty="0">
                <a:solidFill>
                  <a:srgbClr val="000000"/>
                </a:solidFill>
                <a:latin typeface="Arial" pitchFamily="34" charset="0"/>
                <a:ea typeface="Arial" pitchFamily="2"/>
                <a:cs typeface="Arial" pitchFamily="34" charset="0"/>
              </a:rPr>
              <a:t>Correlations</a:t>
            </a:r>
          </a:p>
          <a:p>
            <a:pPr marL="522000" indent="-315720" fontAlgn="auto">
              <a:spcBef>
                <a:spcPts val="800"/>
              </a:spcBef>
              <a:spcAft>
                <a:spcPts val="0"/>
              </a:spcAft>
              <a:defRPr/>
            </a:pPr>
            <a:endParaRPr lang="en-GB" dirty="0">
              <a:solidFill>
                <a:srgbClr val="000000"/>
              </a:solidFill>
              <a:latin typeface="Arial" pitchFamily="34" charset="0"/>
              <a:ea typeface="Arial" pitchFamily="2"/>
              <a:cs typeface="Arial" pitchFamily="34" charset="0"/>
            </a:endParaRPr>
          </a:p>
        </p:txBody>
      </p:sp>
      <p:sp>
        <p:nvSpPr>
          <p:cNvPr id="4" name="Freeform 3"/>
          <p:cNvSpPr/>
          <p:nvPr/>
        </p:nvSpPr>
        <p:spPr>
          <a:xfrm>
            <a:off x="4574382" y="3346450"/>
            <a:ext cx="2922587" cy="5461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p>
            <a:pPr algn="ctr" fontAlgn="auto">
              <a:spcBef>
                <a:spcPts val="0"/>
              </a:spcBef>
              <a:spcAft>
                <a:spcPts val="0"/>
              </a:spcAft>
              <a:defRPr/>
            </a:pPr>
            <a:r>
              <a:rPr lang="en-GB" sz="1200" dirty="0">
                <a:solidFill>
                  <a:srgbClr val="000000"/>
                </a:solidFill>
                <a:latin typeface="Arial" pitchFamily="34" charset="0"/>
                <a:ea typeface="Arial Unicode MS" pitchFamily="2"/>
                <a:cs typeface="Arial" pitchFamily="34" charset="0"/>
              </a:rPr>
              <a:t>Image Courtesy of USGS</a:t>
            </a:r>
            <a:br>
              <a:rPr lang="en-GB" sz="800" dirty="0">
                <a:solidFill>
                  <a:srgbClr val="000000"/>
                </a:solidFill>
                <a:latin typeface="Times New Roman" pitchFamily="18"/>
                <a:ea typeface="Arial Unicode MS" pitchFamily="2"/>
                <a:cs typeface="Arial Unicode MS" pitchFamily="2"/>
              </a:rPr>
            </a:br>
            <a:r>
              <a:rPr lang="en-GB" sz="800" dirty="0">
                <a:solidFill>
                  <a:srgbClr val="CCCCFF"/>
                </a:solidFill>
                <a:latin typeface="Times New Roman" pitchFamily="18"/>
                <a:ea typeface="Arial Unicode MS" pitchFamily="2"/>
                <a:cs typeface="Arial Unicode MS" pitchFamily="2"/>
                <a:hlinkClick r:id="rId3"/>
              </a:rPr>
              <a:t>http://pubs.usgs.gov/gip/geotime/time.html</a:t>
            </a:r>
          </a:p>
          <a:p>
            <a:pPr algn="ctr" fontAlgn="auto">
              <a:spcBef>
                <a:spcPts val="0"/>
              </a:spcBef>
              <a:spcAft>
                <a:spcPts val="0"/>
              </a:spcAft>
              <a:defRPr/>
            </a:pPr>
            <a:endParaRPr lang="en-GB" sz="800" dirty="0">
              <a:solidFill>
                <a:srgbClr val="CCCCFF"/>
              </a:solidFill>
              <a:latin typeface="Times New Roman" pitchFamily="18"/>
              <a:ea typeface="Arial Unicode MS" pitchFamily="2"/>
              <a:cs typeface="Arial Unicode MS" pitchFamily="2"/>
            </a:endParaRPr>
          </a:p>
        </p:txBody>
      </p:sp>
      <p:pic>
        <p:nvPicPr>
          <p:cNvPr id="614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69988"/>
            <a:ext cx="29273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7442200" y="4191000"/>
            <a:ext cx="1588" cy="3476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fontAlgn="auto" hangingPunct="0">
              <a:spcBef>
                <a:spcPts val="0"/>
              </a:spcBef>
              <a:spcAft>
                <a:spcPts val="0"/>
              </a:spcAft>
              <a:defRPr/>
            </a:pPr>
            <a:endParaRPr lang="en-AU" sz="2400">
              <a:latin typeface="Times New Roman" pitchFamily="18"/>
              <a:ea typeface="Arial Unicode MS" pitchFamily="2"/>
              <a:cs typeface="Tahoma" pitchFamily="2"/>
            </a:endParaRPr>
          </a:p>
        </p:txBody>
      </p:sp>
      <p:sp>
        <p:nvSpPr>
          <p:cNvPr id="7" name="Freeform 6"/>
          <p:cNvSpPr/>
          <p:nvPr/>
        </p:nvSpPr>
        <p:spPr>
          <a:xfrm>
            <a:off x="4572000" y="3955495"/>
            <a:ext cx="3834737" cy="175284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0" rIns="0" bIns="0" compatLnSpc="0"/>
          <a:lstStyle/>
          <a:p>
            <a:pPr marL="177800" indent="-177800" fontAlgn="auto">
              <a:spcBef>
                <a:spcPts val="400"/>
              </a:spcBef>
              <a:spcAft>
                <a:spcPts val="0"/>
              </a:spcAft>
              <a:buClr>
                <a:srgbClr val="000000"/>
              </a:buClr>
              <a:buSzPct val="100000"/>
              <a:buFont typeface="Times New Roman" pitchFamily="18"/>
              <a:buChar char="•"/>
              <a:defRPr/>
            </a:pPr>
            <a:r>
              <a:rPr lang="en-GB" sz="1600" dirty="0">
                <a:solidFill>
                  <a:srgbClr val="000000"/>
                </a:solidFill>
                <a:latin typeface="Arial" pitchFamily="34" charset="0"/>
                <a:ea typeface="Arial Unicode MS" pitchFamily="2"/>
                <a:cs typeface="Arial" pitchFamily="34" charset="0"/>
              </a:rPr>
              <a:t>Activities</a:t>
            </a:r>
          </a:p>
          <a:p>
            <a:pPr marL="444500" lvl="2" indent="-266700" fontAlgn="auto">
              <a:spcBef>
                <a:spcPts val="400"/>
              </a:spcBef>
              <a:spcAft>
                <a:spcPts val="0"/>
              </a:spcAft>
              <a:buClr>
                <a:srgbClr val="000000"/>
              </a:buClr>
              <a:buSzPct val="100000"/>
              <a:buFont typeface="Times New Roman" pitchFamily="18"/>
              <a:buChar char="–"/>
              <a:defRPr/>
            </a:pPr>
            <a:r>
              <a:rPr lang="en-GB" sz="1600" dirty="0">
                <a:solidFill>
                  <a:srgbClr val="000000"/>
                </a:solidFill>
                <a:latin typeface="Arial" pitchFamily="34" charset="0"/>
                <a:ea typeface="Arial" pitchFamily="2"/>
                <a:cs typeface="Arial" pitchFamily="34" charset="0"/>
              </a:rPr>
              <a:t>Rock Back in Time (Down to Earth)</a:t>
            </a:r>
          </a:p>
          <a:p>
            <a:pPr marL="444500" lvl="2" indent="-266700" fontAlgn="auto">
              <a:spcBef>
                <a:spcPts val="400"/>
              </a:spcBef>
              <a:spcAft>
                <a:spcPts val="0"/>
              </a:spcAft>
              <a:buClr>
                <a:srgbClr val="000000"/>
              </a:buClr>
              <a:buSzPct val="100000"/>
              <a:buFont typeface="Arial" pitchFamily="34"/>
              <a:buChar char="–"/>
              <a:defRPr/>
            </a:pPr>
            <a:r>
              <a:rPr lang="en-GB" sz="1600" dirty="0">
                <a:solidFill>
                  <a:srgbClr val="CCCCFF"/>
                </a:solidFill>
                <a:latin typeface="Arial" pitchFamily="34" charset="0"/>
                <a:ea typeface="Arial" pitchFamily="2"/>
                <a:cs typeface="Arial" pitchFamily="34" charset="0"/>
                <a:hlinkClick r:id="rId5"/>
              </a:rPr>
              <a:t>Geological Time Scale Interactive</a:t>
            </a:r>
            <a:endParaRPr lang="en-GB" sz="1600" dirty="0">
              <a:solidFill>
                <a:srgbClr val="000000"/>
              </a:solidFill>
              <a:latin typeface="Arial" pitchFamily="34" charset="0"/>
              <a:ea typeface="Arial Unicode MS" pitchFamily="2"/>
              <a:cs typeface="Arial" pitchFamily="34" charset="0"/>
            </a:endParaRPr>
          </a:p>
          <a:p>
            <a:pPr marL="177800" indent="-177800" fontAlgn="auto">
              <a:spcBef>
                <a:spcPts val="800"/>
              </a:spcBef>
              <a:spcAft>
                <a:spcPts val="0"/>
              </a:spcAft>
              <a:buClr>
                <a:srgbClr val="000000"/>
              </a:buClr>
              <a:buSzPct val="100000"/>
              <a:buFont typeface="Times New Roman" pitchFamily="18"/>
              <a:buChar char="•"/>
              <a:defRPr/>
            </a:pPr>
            <a:r>
              <a:rPr lang="en-GB" sz="1600" dirty="0">
                <a:solidFill>
                  <a:srgbClr val="000000"/>
                </a:solidFill>
                <a:latin typeface="Arial" pitchFamily="34" charset="0"/>
                <a:ea typeface="Arial Unicode MS" pitchFamily="2"/>
                <a:cs typeface="Arial" pitchFamily="34" charset="0"/>
              </a:rPr>
              <a:t>Animations</a:t>
            </a:r>
          </a:p>
          <a:p>
            <a:pPr marL="457200" lvl="2" indent="-279400" fontAlgn="auto">
              <a:spcBef>
                <a:spcPts val="400"/>
              </a:spcBef>
              <a:spcAft>
                <a:spcPts val="0"/>
              </a:spcAft>
              <a:buClr>
                <a:srgbClr val="000000"/>
              </a:buClr>
              <a:buSzPct val="100000"/>
              <a:buFont typeface="Arial" pitchFamily="34"/>
              <a:buChar char="–"/>
              <a:defRPr/>
            </a:pPr>
            <a:r>
              <a:rPr lang="en-GB" sz="1600" dirty="0">
                <a:solidFill>
                  <a:srgbClr val="CCCCFF"/>
                </a:solidFill>
                <a:latin typeface="Arial" pitchFamily="34" charset="0"/>
                <a:ea typeface="Arial" pitchFamily="2"/>
                <a:cs typeface="Arial" pitchFamily="34" charset="0"/>
                <a:hlinkClick r:id="rId6"/>
              </a:rPr>
              <a:t>Evolution Animation</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p:cNvSpPr/>
          <p:nvPr/>
        </p:nvSpPr>
        <p:spPr>
          <a:xfrm>
            <a:off x="5759450" y="6230938"/>
            <a:ext cx="3384550" cy="5461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p>
            <a:pPr algn="ctr" fontAlgn="auto">
              <a:spcBef>
                <a:spcPts val="0"/>
              </a:spcBef>
              <a:spcAft>
                <a:spcPts val="0"/>
              </a:spcAft>
              <a:defRPr/>
            </a:pPr>
            <a:r>
              <a:rPr lang="en-GB" sz="1200" dirty="0">
                <a:solidFill>
                  <a:srgbClr val="FFFF00"/>
                </a:solidFill>
                <a:latin typeface="Arial" pitchFamily="34" charset="0"/>
                <a:ea typeface="Arial Unicode MS" pitchFamily="2"/>
                <a:cs typeface="Arial" pitchFamily="34" charset="0"/>
              </a:rPr>
              <a:t>Image Courtesy of USGS</a:t>
            </a:r>
            <a:br>
              <a:rPr lang="en-GB" sz="800" dirty="0">
                <a:solidFill>
                  <a:srgbClr val="FFFF00"/>
                </a:solidFill>
                <a:latin typeface="Times New Roman" pitchFamily="18"/>
                <a:ea typeface="Arial Unicode MS" pitchFamily="2"/>
                <a:cs typeface="Arial Unicode MS" pitchFamily="2"/>
              </a:rPr>
            </a:br>
            <a:r>
              <a:rPr lang="en-GB" sz="800" dirty="0">
                <a:solidFill>
                  <a:srgbClr val="CCCCFF"/>
                </a:solidFill>
                <a:latin typeface="Times New Roman" pitchFamily="18"/>
                <a:ea typeface="Arial Unicode MS" pitchFamily="2"/>
                <a:cs typeface="Arial Unicode MS" pitchFamily="2"/>
                <a:hlinkClick r:id="rId4"/>
              </a:rPr>
              <a:t>http://pubs.usgs.gov/gip/geotime/time.html</a:t>
            </a:r>
          </a:p>
          <a:p>
            <a:pPr algn="ctr" fontAlgn="auto">
              <a:spcBef>
                <a:spcPts val="0"/>
              </a:spcBef>
              <a:spcAft>
                <a:spcPts val="0"/>
              </a:spcAft>
              <a:defRPr/>
            </a:pPr>
            <a:endParaRPr lang="en-GB" sz="800" dirty="0">
              <a:solidFill>
                <a:srgbClr val="CCCCFF"/>
              </a:solidFill>
              <a:latin typeface="Times New Roman" pitchFamily="18"/>
              <a:ea typeface="Arial Unicode MS" pitchFamily="2"/>
              <a:cs typeface="Arial Unicode MS" pitchFamily="2"/>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81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064" y="159799"/>
            <a:ext cx="8688281" cy="65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p:cNvSpPr/>
          <p:nvPr/>
        </p:nvSpPr>
        <p:spPr>
          <a:xfrm>
            <a:off x="5637213" y="6468649"/>
            <a:ext cx="3506787" cy="3865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p>
            <a:pPr algn="ctr" fontAlgn="auto">
              <a:spcBef>
                <a:spcPts val="0"/>
              </a:spcBef>
              <a:spcAft>
                <a:spcPts val="0"/>
              </a:spcAft>
              <a:defRPr/>
            </a:pPr>
            <a:r>
              <a:rPr lang="en-GB" sz="1200" dirty="0">
                <a:solidFill>
                  <a:srgbClr val="000000"/>
                </a:solidFill>
                <a:latin typeface="Arial" pitchFamily="34" charset="0"/>
                <a:ea typeface="Arial Unicode MS" pitchFamily="2"/>
                <a:cs typeface="Arial" pitchFamily="34" charset="0"/>
              </a:rPr>
              <a:t>Image Courtesy University of Calgary</a:t>
            </a:r>
            <a:br>
              <a:rPr lang="en-GB" sz="800" dirty="0">
                <a:solidFill>
                  <a:srgbClr val="000000"/>
                </a:solidFill>
                <a:latin typeface="Times New Roman" pitchFamily="18"/>
                <a:ea typeface="Arial Unicode MS" pitchFamily="2"/>
                <a:cs typeface="Arial Unicode MS" pitchFamily="2"/>
              </a:rPr>
            </a:br>
            <a:r>
              <a:rPr lang="en-GB" sz="800" dirty="0">
                <a:solidFill>
                  <a:srgbClr val="CCCCFF"/>
                </a:solidFill>
                <a:latin typeface="Times New Roman" pitchFamily="18"/>
                <a:ea typeface="Arial Unicode MS" pitchFamily="2"/>
                <a:cs typeface="Arial Unicode MS" pitchFamily="2"/>
                <a:hlinkClick r:id="rId4"/>
              </a:rPr>
              <a:t>http://pubs.usgs.gov/gip/geotime/time.html</a:t>
            </a:r>
            <a:endParaRPr lang="en-GB" sz="800" dirty="0">
              <a:solidFill>
                <a:srgbClr val="CCCCFF"/>
              </a:solidFill>
              <a:latin typeface="Times New Roman" pitchFamily="18"/>
              <a:ea typeface="Arial Unicode MS" pitchFamily="2"/>
              <a:cs typeface="Arial Unicode MS" pitchFamily="2"/>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Freeform 1"/>
          <p:cNvSpPr/>
          <p:nvPr/>
        </p:nvSpPr>
        <p:spPr>
          <a:xfrm>
            <a:off x="390525" y="998538"/>
            <a:ext cx="6507425" cy="58427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105480" rIns="0" bIns="0" anchor="ctr" compatLnSpc="0">
            <a:spAutoFit/>
          </a:bodyPr>
          <a:lstStyle/>
          <a:p>
            <a:pPr fontAlgn="auto">
              <a:lnSpc>
                <a:spcPct val="81000"/>
              </a:lnSpc>
              <a:spcBef>
                <a:spcPts val="0"/>
              </a:spcBef>
              <a:spcAft>
                <a:spcPts val="0"/>
              </a:spcAft>
              <a:defRPr/>
            </a:pPr>
            <a:r>
              <a:rPr lang="en-GB" sz="4000" dirty="0">
                <a:solidFill>
                  <a:srgbClr val="000000"/>
                </a:solidFill>
                <a:latin typeface="Arial" pitchFamily="34" charset="0"/>
                <a:ea typeface="Arial Unicode MS" pitchFamily="2"/>
                <a:cs typeface="Arial" pitchFamily="34" charset="0"/>
              </a:rPr>
              <a:t>Plate Tectonics</a:t>
            </a:r>
          </a:p>
        </p:txBody>
      </p:sp>
      <p:sp>
        <p:nvSpPr>
          <p:cNvPr id="3" name="Freeform 2"/>
          <p:cNvSpPr/>
          <p:nvPr/>
        </p:nvSpPr>
        <p:spPr>
          <a:xfrm>
            <a:off x="390525" y="1738313"/>
            <a:ext cx="8626475" cy="48482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57600" rIns="0" bIns="0" compatLnSpc="0"/>
          <a:lstStyle/>
          <a:p>
            <a:pPr fontAlgn="auto">
              <a:spcBef>
                <a:spcPts val="800"/>
              </a:spcBef>
              <a:spcAft>
                <a:spcPts val="0"/>
              </a:spcAft>
              <a:buClr>
                <a:srgbClr val="000000"/>
              </a:buClr>
              <a:buSzPct val="100000"/>
              <a:defRPr/>
            </a:pPr>
            <a:r>
              <a:rPr lang="en-GB" sz="2400" dirty="0">
                <a:solidFill>
                  <a:srgbClr val="000000"/>
                </a:solidFill>
                <a:latin typeface="Arial" pitchFamily="34" charset="0"/>
                <a:ea typeface="Arial Unicode MS" pitchFamily="2"/>
                <a:cs typeface="Arial" pitchFamily="34" charset="0"/>
              </a:rPr>
              <a:t>Theory to explain observed evidence for large scale </a:t>
            </a:r>
            <a:br>
              <a:rPr lang="en-GB" sz="2400" dirty="0">
                <a:solidFill>
                  <a:srgbClr val="000000"/>
                </a:solidFill>
                <a:latin typeface="Arial" pitchFamily="34" charset="0"/>
                <a:ea typeface="Arial Unicode MS" pitchFamily="2"/>
                <a:cs typeface="Arial" pitchFamily="34" charset="0"/>
              </a:rPr>
            </a:br>
            <a:r>
              <a:rPr lang="en-GB" sz="2400" dirty="0">
                <a:solidFill>
                  <a:srgbClr val="000000"/>
                </a:solidFill>
                <a:latin typeface="Arial" pitchFamily="34" charset="0"/>
                <a:ea typeface="Arial Unicode MS" pitchFamily="2"/>
                <a:cs typeface="Arial" pitchFamily="34" charset="0"/>
              </a:rPr>
              <a:t>motions of the Earth’s lithosphere</a:t>
            </a:r>
          </a:p>
          <a:p>
            <a:pPr marL="541338" lvl="2" indent="-274638" fontAlgn="auto">
              <a:spcBef>
                <a:spcPts val="800"/>
              </a:spcBef>
              <a:spcAft>
                <a:spcPts val="0"/>
              </a:spcAft>
              <a:buClr>
                <a:srgbClr val="000000"/>
              </a:buClr>
              <a:buSzPct val="100000"/>
              <a:buFont typeface="Times New Roman" pitchFamily="18"/>
              <a:buChar char="–"/>
              <a:defRPr/>
            </a:pPr>
            <a:r>
              <a:rPr lang="en-GB" sz="2000" dirty="0">
                <a:solidFill>
                  <a:srgbClr val="000000"/>
                </a:solidFill>
                <a:latin typeface="Arial" pitchFamily="34" charset="0"/>
                <a:ea typeface="Arial" pitchFamily="2"/>
                <a:cs typeface="Arial" pitchFamily="34" charset="0"/>
              </a:rPr>
              <a:t>Activities</a:t>
            </a:r>
          </a:p>
          <a:p>
            <a:pPr marL="808038" lvl="4" indent="-266700"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pitchFamily="2"/>
                <a:cs typeface="Arial" pitchFamily="34" charset="0"/>
              </a:rPr>
              <a:t>Science of Mining (p13 – 19)</a:t>
            </a:r>
          </a:p>
          <a:p>
            <a:pPr marL="808038" lvl="4" indent="-266700"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pitchFamily="2"/>
                <a:cs typeface="Arial" pitchFamily="34" charset="0"/>
              </a:rPr>
              <a:t>AGSO/USGS Plate Tectonic Model</a:t>
            </a:r>
          </a:p>
          <a:p>
            <a:pPr marL="808038" lvl="4" indent="-266700"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pitchFamily="2"/>
                <a:cs typeface="Arial" pitchFamily="34" charset="0"/>
              </a:rPr>
              <a:t>Biscuit Plate Tectonics</a:t>
            </a:r>
          </a:p>
          <a:p>
            <a:pPr marL="808038" lvl="4" indent="-266700" fontAlgn="auto">
              <a:spcBef>
                <a:spcPts val="400"/>
              </a:spcBef>
              <a:spcAft>
                <a:spcPts val="0"/>
              </a:spcAft>
              <a:buClr>
                <a:srgbClr val="000000"/>
              </a:buClr>
              <a:buSzPct val="100000"/>
              <a:buFont typeface="Arial" pitchFamily="34" charset="0"/>
              <a:buChar char="•"/>
              <a:defRPr/>
            </a:pPr>
            <a:r>
              <a:rPr lang="en-GB" sz="2000" dirty="0">
                <a:solidFill>
                  <a:srgbClr val="000000"/>
                </a:solidFill>
                <a:latin typeface="Arial" pitchFamily="34" charset="0"/>
                <a:ea typeface="Arial" pitchFamily="2"/>
                <a:cs typeface="Arial" pitchFamily="34" charset="0"/>
              </a:rPr>
              <a:t>Hand Model</a:t>
            </a:r>
            <a:endParaRPr lang="en-GB" sz="2000" dirty="0">
              <a:solidFill>
                <a:srgbClr val="000000"/>
              </a:solidFill>
              <a:latin typeface="Arial" pitchFamily="34" charset="0"/>
              <a:ea typeface="Arial Unicode MS" pitchFamily="2"/>
              <a:cs typeface="Arial" pitchFamily="34" charset="0"/>
            </a:endParaRPr>
          </a:p>
          <a:p>
            <a:pPr marL="541338" lvl="2" indent="-274638" fontAlgn="auto">
              <a:spcBef>
                <a:spcPts val="800"/>
              </a:spcBef>
              <a:spcAft>
                <a:spcPts val="0"/>
              </a:spcAft>
              <a:buClr>
                <a:srgbClr val="000000"/>
              </a:buClr>
              <a:buSzPct val="100000"/>
              <a:buFont typeface="Times New Roman" pitchFamily="18"/>
              <a:buChar char="–"/>
              <a:defRPr/>
            </a:pPr>
            <a:r>
              <a:rPr lang="en-GB" sz="2000" dirty="0">
                <a:solidFill>
                  <a:srgbClr val="000000"/>
                </a:solidFill>
                <a:latin typeface="Arial" pitchFamily="34" charset="0"/>
                <a:ea typeface="Arial" pitchFamily="2"/>
                <a:cs typeface="Arial" pitchFamily="34" charset="0"/>
              </a:rPr>
              <a:t>Animations</a:t>
            </a:r>
          </a:p>
          <a:p>
            <a:pPr marL="808038" lvl="4" indent="-266700" fontAlgn="auto">
              <a:spcBef>
                <a:spcPts val="400"/>
              </a:spcBef>
              <a:spcAft>
                <a:spcPts val="0"/>
              </a:spcAft>
              <a:buClr>
                <a:srgbClr val="000000"/>
              </a:buClr>
              <a:buSzPct val="100000"/>
              <a:buFont typeface="Arial" pitchFamily="34" charset="0"/>
              <a:buChar char="•"/>
              <a:defRPr/>
            </a:pPr>
            <a:r>
              <a:rPr lang="en-GB" sz="2000" dirty="0">
                <a:solidFill>
                  <a:srgbClr val="CCCCFF"/>
                </a:solidFill>
                <a:latin typeface="Arial" pitchFamily="34" charset="0"/>
                <a:ea typeface="Arial" pitchFamily="2"/>
                <a:cs typeface="Arial" pitchFamily="34" charset="0"/>
                <a:hlinkClick r:id="rId3"/>
              </a:rPr>
              <a:t>Plate Boundaries</a:t>
            </a:r>
          </a:p>
          <a:p>
            <a:pPr marL="522000" indent="-317520" fontAlgn="auto">
              <a:lnSpc>
                <a:spcPct val="80000"/>
              </a:lnSpc>
              <a:spcBef>
                <a:spcPts val="499"/>
              </a:spcBef>
              <a:spcAft>
                <a:spcPts val="0"/>
              </a:spcAft>
              <a:defRPr/>
            </a:pPr>
            <a:endParaRPr lang="en-GB" sz="2000" dirty="0">
              <a:solidFill>
                <a:srgbClr val="CCCCFF"/>
              </a:solidFill>
              <a:latin typeface="Arial" pitchFamily="34" charset="0"/>
              <a:ea typeface="Arial" pitchFamily="2"/>
              <a:cs typeface="Arial" pitchFamily="34" charset="0"/>
            </a:endParaRPr>
          </a:p>
        </p:txBody>
      </p:sp>
      <p:pic>
        <p:nvPicPr>
          <p:cNvPr id="922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25086"/>
            <a:ext cx="35337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5465391" y="6348458"/>
            <a:ext cx="1746993" cy="2679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5000" rIns="90000" bIns="45000" compatLnSpc="0">
            <a:spAutoFit/>
          </a:bodyPr>
          <a:lstStyle/>
          <a:p>
            <a:pPr algn="ctr" fontAlgn="auto">
              <a:spcBef>
                <a:spcPts val="0"/>
              </a:spcBef>
              <a:spcAft>
                <a:spcPts val="0"/>
              </a:spcAft>
              <a:defRPr/>
            </a:pPr>
            <a:r>
              <a:rPr lang="en-GB" sz="1200" dirty="0">
                <a:solidFill>
                  <a:srgbClr val="000000"/>
                </a:solidFill>
                <a:latin typeface="Arial" pitchFamily="34" charset="0"/>
                <a:ea typeface="Arial Unicode MS" pitchFamily="2"/>
                <a:cs typeface="Arial" pitchFamily="34" charset="0"/>
              </a:rPr>
              <a:t>Image Courtesy USGS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Freeform 1"/>
          <p:cNvSpPr/>
          <p:nvPr/>
        </p:nvSpPr>
        <p:spPr>
          <a:xfrm>
            <a:off x="390526" y="998538"/>
            <a:ext cx="5495370" cy="58276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0" tIns="133200" rIns="0" bIns="0" anchor="ctr" compatLnSpc="0">
            <a:spAutoFit/>
          </a:bodyPr>
          <a:lstStyle/>
          <a:p>
            <a:pPr fontAlgn="auto">
              <a:lnSpc>
                <a:spcPct val="76000"/>
              </a:lnSpc>
              <a:spcBef>
                <a:spcPts val="0"/>
              </a:spcBef>
              <a:spcAft>
                <a:spcPts val="0"/>
              </a:spcAft>
              <a:defRPr/>
            </a:pPr>
            <a:r>
              <a:rPr lang="en-GB" sz="4000" dirty="0">
                <a:solidFill>
                  <a:srgbClr val="000000"/>
                </a:solidFill>
                <a:latin typeface="Arial" pitchFamily="34" charset="0"/>
                <a:ea typeface="Arial Unicode MS" pitchFamily="2"/>
                <a:cs typeface="Arial" pitchFamily="34" charset="0"/>
              </a:rPr>
              <a:t>Rock Cycle</a:t>
            </a:r>
          </a:p>
        </p:txBody>
      </p:sp>
      <p:sp>
        <p:nvSpPr>
          <p:cNvPr id="3" name="Freeform 2"/>
          <p:cNvSpPr/>
          <p:nvPr/>
        </p:nvSpPr>
        <p:spPr>
          <a:xfrm>
            <a:off x="390525" y="1738313"/>
            <a:ext cx="7368558" cy="52451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noFill/>
            <a:prstDash val="solid"/>
            <a:round/>
          </a:ln>
        </p:spPr>
        <p:txBody>
          <a:bodyPr lIns="0" tIns="72720" rIns="360000" bIns="0" compatLnSpc="0"/>
          <a:lstStyle/>
          <a:p>
            <a:pPr fontAlgn="auto">
              <a:spcBef>
                <a:spcPts val="800"/>
              </a:spcBef>
              <a:spcAft>
                <a:spcPts val="0"/>
              </a:spcAft>
              <a:buClr>
                <a:srgbClr val="000000"/>
              </a:buClr>
              <a:buSzPct val="100000"/>
              <a:defRPr/>
            </a:pPr>
            <a:r>
              <a:rPr lang="en-GB" sz="2000" dirty="0">
                <a:solidFill>
                  <a:srgbClr val="000000"/>
                </a:solidFill>
                <a:latin typeface="Arial" pitchFamily="34" charset="0"/>
                <a:ea typeface="Arial Unicode MS" pitchFamily="2"/>
                <a:cs typeface="Arial" pitchFamily="34" charset="0"/>
              </a:rPr>
              <a:t>The geological processes that form rocks is cyclical.  Each type of sedimentary, igneous or metamorphic rock can be changed into each other type of rock.  This is known as the rock cycle.</a:t>
            </a:r>
            <a:endParaRPr lang="en-GB" b="1" dirty="0">
              <a:solidFill>
                <a:srgbClr val="000000"/>
              </a:solidFill>
              <a:latin typeface="Arial" pitchFamily="34" charset="0"/>
              <a:ea typeface="Arial Unicode MS" pitchFamily="2"/>
              <a:cs typeface="Arial" pitchFamily="34" charset="0"/>
            </a:endParaRPr>
          </a:p>
          <a:p>
            <a:pPr marL="266700" lvl="1" indent="-266700" fontAlgn="auto">
              <a:spcBef>
                <a:spcPts val="800"/>
              </a:spcBef>
              <a:spcAft>
                <a:spcPts val="0"/>
              </a:spcAft>
              <a:buClr>
                <a:srgbClr val="000000"/>
              </a:buClr>
              <a:buSzPct val="100000"/>
              <a:buFont typeface="Times New Roman" pitchFamily="18"/>
              <a:buChar char="–"/>
              <a:defRPr/>
            </a:pPr>
            <a:r>
              <a:rPr lang="en-GB" dirty="0">
                <a:solidFill>
                  <a:srgbClr val="000000"/>
                </a:solidFill>
                <a:latin typeface="Arial" pitchFamily="34" charset="0"/>
                <a:ea typeface="Arial" pitchFamily="2"/>
                <a:cs typeface="Arial" pitchFamily="34" charset="0"/>
              </a:rPr>
              <a:t>Experiments</a:t>
            </a:r>
          </a:p>
          <a:p>
            <a:pPr marL="541338" lvl="3" indent="-274638" fontAlgn="auto">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Investigating the rock cycle (</a:t>
            </a:r>
            <a:r>
              <a:rPr lang="en-GB" dirty="0" err="1">
                <a:solidFill>
                  <a:srgbClr val="000000"/>
                </a:solidFill>
                <a:latin typeface="Arial" pitchFamily="34" charset="0"/>
                <a:ea typeface="Arial" pitchFamily="2"/>
                <a:cs typeface="Arial" pitchFamily="34" charset="0"/>
              </a:rPr>
              <a:t>SoM</a:t>
            </a:r>
            <a:r>
              <a:rPr lang="en-GB" dirty="0">
                <a:solidFill>
                  <a:srgbClr val="000000"/>
                </a:solidFill>
                <a:latin typeface="Arial" pitchFamily="34" charset="0"/>
                <a:ea typeface="Arial" pitchFamily="2"/>
                <a:cs typeface="Arial" pitchFamily="34" charset="0"/>
              </a:rPr>
              <a:t> p36 – 37)</a:t>
            </a:r>
          </a:p>
          <a:p>
            <a:pPr marL="541338" lvl="3" indent="-274638" fontAlgn="auto">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Science Rocks (p26 – 28)</a:t>
            </a:r>
          </a:p>
          <a:p>
            <a:pPr marL="827088" lvl="3" indent="-285750" fontAlgn="auto">
              <a:spcBef>
                <a:spcPts val="2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Activities</a:t>
            </a:r>
          </a:p>
          <a:p>
            <a:pPr marL="541338" lvl="3" indent="-274638" fontAlgn="auto">
              <a:spcBef>
                <a:spcPts val="4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Rocky recipes (SR p24 – 25)</a:t>
            </a:r>
          </a:p>
          <a:p>
            <a:pPr marL="742950" lvl="4" indent="-285750" fontAlgn="auto">
              <a:spcBef>
                <a:spcPts val="200"/>
              </a:spcBef>
              <a:spcAft>
                <a:spcPts val="0"/>
              </a:spcAft>
              <a:buClr>
                <a:srgbClr val="000000"/>
              </a:buClr>
              <a:buSzPct val="100000"/>
              <a:buFont typeface="Arial" pitchFamily="34" charset="0"/>
              <a:buChar char="–"/>
              <a:defRPr/>
            </a:pPr>
            <a:r>
              <a:rPr lang="en-GB" dirty="0">
                <a:solidFill>
                  <a:srgbClr val="CCCCFF"/>
                </a:solidFill>
                <a:latin typeface="Arial" pitchFamily="34" charset="0"/>
                <a:ea typeface="Arial" pitchFamily="2"/>
                <a:cs typeface="Arial" pitchFamily="34" charset="0"/>
                <a:hlinkClick r:id="rId3"/>
              </a:rPr>
              <a:t>Interactive Animation</a:t>
            </a:r>
            <a:endParaRPr lang="en-GB" dirty="0">
              <a:solidFill>
                <a:srgbClr val="00FFFF"/>
              </a:solidFill>
              <a:latin typeface="Arial" pitchFamily="34" charset="0"/>
              <a:ea typeface="Arial Unicode MS" pitchFamily="2"/>
              <a:cs typeface="Arial" pitchFamily="34" charset="0"/>
            </a:endParaRPr>
          </a:p>
          <a:p>
            <a:pPr marL="266700" lvl="1" indent="-266700" fontAlgn="auto">
              <a:spcBef>
                <a:spcPts val="1200"/>
              </a:spcBef>
              <a:spcAft>
                <a:spcPts val="0"/>
              </a:spcAft>
              <a:buClr>
                <a:srgbClr val="000000"/>
              </a:buClr>
              <a:buSzPct val="100000"/>
              <a:buFont typeface="Times New Roman" pitchFamily="18"/>
              <a:buChar char="–"/>
              <a:defRPr/>
            </a:pPr>
            <a:r>
              <a:rPr lang="en-GB" dirty="0">
                <a:solidFill>
                  <a:srgbClr val="CCCCFF"/>
                </a:solidFill>
                <a:latin typeface="Arial" pitchFamily="34" charset="0"/>
                <a:ea typeface="Arial" pitchFamily="2"/>
                <a:cs typeface="Arial" pitchFamily="34" charset="0"/>
                <a:hlinkClick r:id="rId4"/>
              </a:rPr>
              <a:t>Animation</a:t>
            </a:r>
          </a:p>
          <a:p>
            <a:pPr marL="541338" lvl="3" indent="-274638" fontAlgn="auto">
              <a:spcBef>
                <a:spcPts val="8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Activity </a:t>
            </a:r>
          </a:p>
          <a:p>
            <a:pPr marL="808038" lvl="4" indent="-266700" fontAlgn="auto">
              <a:spcBef>
                <a:spcPts val="800"/>
              </a:spcBef>
              <a:spcAft>
                <a:spcPts val="0"/>
              </a:spcAft>
              <a:buClr>
                <a:srgbClr val="000000"/>
              </a:buClr>
              <a:buSzPct val="100000"/>
              <a:buFont typeface="Arial" pitchFamily="34" charset="0"/>
              <a:buChar char="–"/>
              <a:defRPr/>
            </a:pPr>
            <a:r>
              <a:rPr lang="en-GB" dirty="0">
                <a:solidFill>
                  <a:srgbClr val="000000"/>
                </a:solidFill>
                <a:latin typeface="Arial" pitchFamily="34" charset="0"/>
                <a:ea typeface="Arial" pitchFamily="2"/>
                <a:cs typeface="Arial" pitchFamily="34" charset="0"/>
              </a:rPr>
              <a:t>The animation shows American examples of landscapes formed by erosion.  Use the internet and other resources to find Australian examples of these landscapes.</a:t>
            </a:r>
          </a:p>
          <a:p>
            <a:pPr marL="520560" indent="-317520" fontAlgn="auto">
              <a:spcBef>
                <a:spcPts val="800"/>
              </a:spcBef>
              <a:spcAft>
                <a:spcPts val="0"/>
              </a:spcAft>
              <a:defRPr/>
            </a:pPr>
            <a:endParaRPr lang="en-GB" dirty="0">
              <a:solidFill>
                <a:srgbClr val="000000"/>
              </a:solidFill>
              <a:latin typeface="Arial" pitchFamily="34" charset="0"/>
              <a:ea typeface="Arial" pitchFamily="2"/>
              <a:cs typeface="Arial" pitchFamily="34" charset="0"/>
            </a:endParaRPr>
          </a:p>
        </p:txBody>
      </p:sp>
      <p:pic>
        <p:nvPicPr>
          <p:cNvPr id="1024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60326" y="2711635"/>
            <a:ext cx="2811462"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4935984" y="5265568"/>
            <a:ext cx="3660146" cy="38583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5000" rIns="90000" bIns="45000" compatLnSpc="0">
            <a:spAutoFit/>
          </a:bodyPr>
          <a:lstStyle/>
          <a:p>
            <a:pPr algn="ctr" fontAlgn="auto">
              <a:spcBef>
                <a:spcPts val="0"/>
              </a:spcBef>
              <a:spcAft>
                <a:spcPts val="0"/>
              </a:spcAft>
              <a:defRPr/>
            </a:pPr>
            <a:r>
              <a:rPr lang="en-GB" sz="1200" dirty="0">
                <a:solidFill>
                  <a:srgbClr val="000000"/>
                </a:solidFill>
                <a:latin typeface="Arial" pitchFamily="34" charset="0"/>
                <a:ea typeface="Arial Unicode MS" pitchFamily="2"/>
                <a:cs typeface="Arial" pitchFamily="34" charset="0"/>
              </a:rPr>
              <a:t>Image Courtesy of:</a:t>
            </a:r>
            <a:br>
              <a:rPr lang="en-GB" sz="1200" dirty="0">
                <a:solidFill>
                  <a:srgbClr val="000000"/>
                </a:solidFill>
                <a:latin typeface="Arial" pitchFamily="34" charset="0"/>
                <a:ea typeface="Arial Unicode MS" pitchFamily="2"/>
                <a:cs typeface="Arial" pitchFamily="34" charset="0"/>
              </a:rPr>
            </a:br>
            <a:r>
              <a:rPr lang="en-GB" sz="800" b="1" dirty="0">
                <a:solidFill>
                  <a:srgbClr val="CCCCFF"/>
                </a:solidFill>
                <a:latin typeface="Arial" pitchFamily="34" charset="0"/>
                <a:ea typeface="Arial Unicode MS" pitchFamily="2"/>
                <a:cs typeface="Arial" pitchFamily="34" charset="0"/>
                <a:hlinkClick r:id="rId6"/>
              </a:rPr>
              <a:t>http://www.rocksandminerals4u.com/images/rock-cycle-diagram-im.jpg</a:t>
            </a:r>
            <a:endParaRPr lang="en-GB" sz="800" b="1" dirty="0">
              <a:solidFill>
                <a:srgbClr val="CCCCFF"/>
              </a:solidFill>
              <a:latin typeface="Arial" pitchFamily="34" charset="0"/>
              <a:ea typeface="Arial Unicode MS" pitchFamily="2"/>
              <a:cs typeface="Arial" pitchFamily="34" charset="0"/>
            </a:endParaRPr>
          </a:p>
        </p:txBody>
      </p:sp>
    </p:spTree>
  </p:cSld>
  <p:clrMapOvr>
    <a:masterClrMapping/>
  </p:clrMapOvr>
  <p:transition spd="slow"/>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TotalTime>
  <Words>4533</Words>
  <Application>Microsoft Office PowerPoint</Application>
  <PresentationFormat>On-screen Show (4:3)</PresentationFormat>
  <Paragraphs>386</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 Unicode MS</vt:lpstr>
      <vt:lpstr>Microsoft YaHei</vt:lpstr>
      <vt:lpstr>MS Gothic</vt:lpstr>
      <vt:lpstr>Arial</vt:lpstr>
      <vt:lpstr>Calibri</vt:lpstr>
      <vt:lpstr>Lucida Sans Unicode</vt:lpstr>
      <vt:lpstr>Mangal</vt:lpstr>
      <vt:lpstr>Tahoma</vt:lpstr>
      <vt:lpstr>Times New Roman</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partner!</vt:lpstr>
      <vt:lpstr>Partners</vt:lpstr>
      <vt:lpstr>Partners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TESEP ppt style</dc:title>
  <dc:creator>Greg Mc</dc:creator>
  <cp:lastModifiedBy>Greg McNamara</cp:lastModifiedBy>
  <cp:revision>59</cp:revision>
  <dcterms:modified xsi:type="dcterms:W3CDTF">2018-07-02T21:25:07Z</dcterms:modified>
</cp:coreProperties>
</file>